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3" r:id="rId4"/>
    <p:sldId id="264" r:id="rId5"/>
    <p:sldId id="280" r:id="rId6"/>
    <p:sldId id="284" r:id="rId7"/>
    <p:sldId id="281" r:id="rId8"/>
    <p:sldId id="265" r:id="rId9"/>
    <p:sldId id="266" r:id="rId10"/>
    <p:sldId id="279" r:id="rId11"/>
    <p:sldId id="283" r:id="rId12"/>
    <p:sldId id="282" r:id="rId13"/>
    <p:sldId id="268" r:id="rId14"/>
    <p:sldId id="269" r:id="rId15"/>
    <p:sldId id="270" r:id="rId16"/>
    <p:sldId id="285" r:id="rId17"/>
    <p:sldId id="291" r:id="rId18"/>
    <p:sldId id="292" r:id="rId19"/>
    <p:sldId id="293" r:id="rId20"/>
    <p:sldId id="272" r:id="rId21"/>
    <p:sldId id="274" r:id="rId22"/>
    <p:sldId id="286" r:id="rId23"/>
    <p:sldId id="277" r:id="rId24"/>
    <p:sldId id="294" r:id="rId25"/>
    <p:sldId id="273" r:id="rId26"/>
    <p:sldId id="288" r:id="rId27"/>
    <p:sldId id="289" r:id="rId28"/>
    <p:sldId id="290"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7B2155-7780-3346-80C1-3EB2ED9F979A}">
          <p14:sldIdLst>
            <p14:sldId id="256"/>
          </p14:sldIdLst>
        </p14:section>
        <p14:section name="Comm 11" id="{8F8B9E41-F388-C648-8E62-433C4129D060}">
          <p14:sldIdLst>
            <p14:sldId id="257"/>
            <p14:sldId id="263"/>
            <p14:sldId id="264"/>
            <p14:sldId id="280"/>
            <p14:sldId id="284"/>
            <p14:sldId id="281"/>
          </p14:sldIdLst>
        </p14:section>
        <p14:section name="Comm 12" id="{D5B95593-D550-0548-BF9C-7F3E07228282}">
          <p14:sldIdLst>
            <p14:sldId id="265"/>
            <p14:sldId id="266"/>
            <p14:sldId id="279"/>
            <p14:sldId id="283"/>
            <p14:sldId id="282"/>
            <p14:sldId id="268"/>
          </p14:sldIdLst>
        </p14:section>
        <p14:section name="Comm 13" id="{DF384DE8-B792-E44C-9F07-8E2555D180FB}">
          <p14:sldIdLst>
            <p14:sldId id="269"/>
            <p14:sldId id="270"/>
            <p14:sldId id="285"/>
            <p14:sldId id="291"/>
            <p14:sldId id="292"/>
            <p14:sldId id="293"/>
          </p14:sldIdLst>
        </p14:section>
        <p14:section name="Comm 14" id="{416A3F01-6F79-D84F-8106-1808691B0D8B}">
          <p14:sldIdLst>
            <p14:sldId id="272"/>
            <p14:sldId id="274"/>
            <p14:sldId id="286"/>
            <p14:sldId id="277"/>
            <p14:sldId id="294"/>
          </p14:sldIdLst>
        </p14:section>
        <p14:section name="Comm 15" id="{F6C422AF-3D3C-A14C-98A2-D95112866576}">
          <p14:sldIdLst>
            <p14:sldId id="273"/>
            <p14:sldId id="288"/>
            <p14:sldId id="289"/>
            <p14:sldId id="290"/>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7E7F"/>
    <a:srgbClr val="4FAFAF"/>
    <a:srgbClr val="204651"/>
    <a:srgbClr val="547C68"/>
    <a:srgbClr val="003332"/>
    <a:srgbClr val="132429"/>
    <a:srgbClr val="BEF992"/>
    <a:srgbClr val="030303"/>
    <a:srgbClr val="47A992"/>
    <a:srgbClr val="6BA8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38"/>
    <p:restoredTop sz="96296"/>
  </p:normalViewPr>
  <p:slideViewPr>
    <p:cSldViewPr snapToGrid="0">
      <p:cViewPr>
        <p:scale>
          <a:sx n="65" d="100"/>
          <a:sy n="65" d="100"/>
        </p:scale>
        <p:origin x="2888" y="1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A17B0-87FD-7A4C-916F-61200B42766F}" type="datetimeFigureOut">
              <a:rPr lang="en-US" smtClean="0"/>
              <a:t>5/17/24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D87E5-D0BD-B042-9D6C-C54C56D38F14}" type="slidenum">
              <a:rPr lang="en-US" smtClean="0"/>
              <a:t>‹#›</a:t>
            </a:fld>
            <a:endParaRPr lang="en-US"/>
          </a:p>
        </p:txBody>
      </p:sp>
    </p:spTree>
    <p:extLst>
      <p:ext uri="{BB962C8B-B14F-4D97-AF65-F5344CB8AC3E}">
        <p14:creationId xmlns:p14="http://schemas.microsoft.com/office/powerpoint/2010/main" val="126688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a:t>
            </a:fld>
            <a:endParaRPr lang="en-US"/>
          </a:p>
        </p:txBody>
      </p:sp>
    </p:spTree>
    <p:extLst>
      <p:ext uri="{BB962C8B-B14F-4D97-AF65-F5344CB8AC3E}">
        <p14:creationId xmlns:p14="http://schemas.microsoft.com/office/powerpoint/2010/main" val="1996660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12</a:t>
            </a:fld>
            <a:endParaRPr lang="en-US"/>
          </a:p>
        </p:txBody>
      </p:sp>
    </p:spTree>
    <p:extLst>
      <p:ext uri="{BB962C8B-B14F-4D97-AF65-F5344CB8AC3E}">
        <p14:creationId xmlns:p14="http://schemas.microsoft.com/office/powerpoint/2010/main" val="845425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13</a:t>
            </a:fld>
            <a:endParaRPr lang="en-US"/>
          </a:p>
        </p:txBody>
      </p:sp>
    </p:spTree>
    <p:extLst>
      <p:ext uri="{BB962C8B-B14F-4D97-AF65-F5344CB8AC3E}">
        <p14:creationId xmlns:p14="http://schemas.microsoft.com/office/powerpoint/2010/main" val="347381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14</a:t>
            </a:fld>
            <a:endParaRPr lang="en-US"/>
          </a:p>
        </p:txBody>
      </p:sp>
    </p:spTree>
    <p:extLst>
      <p:ext uri="{BB962C8B-B14F-4D97-AF65-F5344CB8AC3E}">
        <p14:creationId xmlns:p14="http://schemas.microsoft.com/office/powerpoint/2010/main" val="845530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15</a:t>
            </a:fld>
            <a:endParaRPr lang="en-US"/>
          </a:p>
        </p:txBody>
      </p:sp>
    </p:spTree>
    <p:extLst>
      <p:ext uri="{BB962C8B-B14F-4D97-AF65-F5344CB8AC3E}">
        <p14:creationId xmlns:p14="http://schemas.microsoft.com/office/powerpoint/2010/main" val="1042509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16</a:t>
            </a:fld>
            <a:endParaRPr lang="en-US"/>
          </a:p>
        </p:txBody>
      </p:sp>
    </p:spTree>
    <p:extLst>
      <p:ext uri="{BB962C8B-B14F-4D97-AF65-F5344CB8AC3E}">
        <p14:creationId xmlns:p14="http://schemas.microsoft.com/office/powerpoint/2010/main" val="1179927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17</a:t>
            </a:fld>
            <a:endParaRPr lang="en-US"/>
          </a:p>
        </p:txBody>
      </p:sp>
    </p:spTree>
    <p:extLst>
      <p:ext uri="{BB962C8B-B14F-4D97-AF65-F5344CB8AC3E}">
        <p14:creationId xmlns:p14="http://schemas.microsoft.com/office/powerpoint/2010/main" val="3620380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18</a:t>
            </a:fld>
            <a:endParaRPr lang="en-US"/>
          </a:p>
        </p:txBody>
      </p:sp>
    </p:spTree>
    <p:extLst>
      <p:ext uri="{BB962C8B-B14F-4D97-AF65-F5344CB8AC3E}">
        <p14:creationId xmlns:p14="http://schemas.microsoft.com/office/powerpoint/2010/main" val="212610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19</a:t>
            </a:fld>
            <a:endParaRPr lang="en-US"/>
          </a:p>
        </p:txBody>
      </p:sp>
    </p:spTree>
    <p:extLst>
      <p:ext uri="{BB962C8B-B14F-4D97-AF65-F5344CB8AC3E}">
        <p14:creationId xmlns:p14="http://schemas.microsoft.com/office/powerpoint/2010/main" val="1875473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20</a:t>
            </a:fld>
            <a:endParaRPr lang="en-US"/>
          </a:p>
        </p:txBody>
      </p:sp>
    </p:spTree>
    <p:extLst>
      <p:ext uri="{BB962C8B-B14F-4D97-AF65-F5344CB8AC3E}">
        <p14:creationId xmlns:p14="http://schemas.microsoft.com/office/powerpoint/2010/main" val="3347530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21</a:t>
            </a:fld>
            <a:endParaRPr lang="en-US"/>
          </a:p>
        </p:txBody>
      </p:sp>
    </p:spTree>
    <p:extLst>
      <p:ext uri="{BB962C8B-B14F-4D97-AF65-F5344CB8AC3E}">
        <p14:creationId xmlns:p14="http://schemas.microsoft.com/office/powerpoint/2010/main" val="690254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3</a:t>
            </a:fld>
            <a:endParaRPr lang="en-US"/>
          </a:p>
        </p:txBody>
      </p:sp>
    </p:spTree>
    <p:extLst>
      <p:ext uri="{BB962C8B-B14F-4D97-AF65-F5344CB8AC3E}">
        <p14:creationId xmlns:p14="http://schemas.microsoft.com/office/powerpoint/2010/main" val="2964224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22</a:t>
            </a:fld>
            <a:endParaRPr lang="en-US"/>
          </a:p>
        </p:txBody>
      </p:sp>
    </p:spTree>
    <p:extLst>
      <p:ext uri="{BB962C8B-B14F-4D97-AF65-F5344CB8AC3E}">
        <p14:creationId xmlns:p14="http://schemas.microsoft.com/office/powerpoint/2010/main" val="1862958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23</a:t>
            </a:fld>
            <a:endParaRPr lang="en-US"/>
          </a:p>
        </p:txBody>
      </p:sp>
    </p:spTree>
    <p:extLst>
      <p:ext uri="{BB962C8B-B14F-4D97-AF65-F5344CB8AC3E}">
        <p14:creationId xmlns:p14="http://schemas.microsoft.com/office/powerpoint/2010/main" val="2531983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24</a:t>
            </a:fld>
            <a:endParaRPr lang="en-US"/>
          </a:p>
        </p:txBody>
      </p:sp>
    </p:spTree>
    <p:extLst>
      <p:ext uri="{BB962C8B-B14F-4D97-AF65-F5344CB8AC3E}">
        <p14:creationId xmlns:p14="http://schemas.microsoft.com/office/powerpoint/2010/main" val="4250346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25</a:t>
            </a:fld>
            <a:endParaRPr lang="en-US"/>
          </a:p>
        </p:txBody>
      </p:sp>
    </p:spTree>
    <p:extLst>
      <p:ext uri="{BB962C8B-B14F-4D97-AF65-F5344CB8AC3E}">
        <p14:creationId xmlns:p14="http://schemas.microsoft.com/office/powerpoint/2010/main" val="1461248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26</a:t>
            </a:fld>
            <a:endParaRPr lang="en-US"/>
          </a:p>
        </p:txBody>
      </p:sp>
    </p:spTree>
    <p:extLst>
      <p:ext uri="{BB962C8B-B14F-4D97-AF65-F5344CB8AC3E}">
        <p14:creationId xmlns:p14="http://schemas.microsoft.com/office/powerpoint/2010/main" val="95945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27</a:t>
            </a:fld>
            <a:endParaRPr lang="en-US"/>
          </a:p>
        </p:txBody>
      </p:sp>
    </p:spTree>
    <p:extLst>
      <p:ext uri="{BB962C8B-B14F-4D97-AF65-F5344CB8AC3E}">
        <p14:creationId xmlns:p14="http://schemas.microsoft.com/office/powerpoint/2010/main" val="2016198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28</a:t>
            </a:fld>
            <a:endParaRPr lang="en-US"/>
          </a:p>
        </p:txBody>
      </p:sp>
    </p:spTree>
    <p:extLst>
      <p:ext uri="{BB962C8B-B14F-4D97-AF65-F5344CB8AC3E}">
        <p14:creationId xmlns:p14="http://schemas.microsoft.com/office/powerpoint/2010/main" val="854928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29</a:t>
            </a:fld>
            <a:endParaRPr lang="en-US"/>
          </a:p>
        </p:txBody>
      </p:sp>
    </p:spTree>
    <p:extLst>
      <p:ext uri="{BB962C8B-B14F-4D97-AF65-F5344CB8AC3E}">
        <p14:creationId xmlns:p14="http://schemas.microsoft.com/office/powerpoint/2010/main" val="4059206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4</a:t>
            </a:fld>
            <a:endParaRPr lang="en-US"/>
          </a:p>
        </p:txBody>
      </p:sp>
    </p:spTree>
    <p:extLst>
      <p:ext uri="{BB962C8B-B14F-4D97-AF65-F5344CB8AC3E}">
        <p14:creationId xmlns:p14="http://schemas.microsoft.com/office/powerpoint/2010/main" val="713028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6</a:t>
            </a:fld>
            <a:endParaRPr lang="en-US"/>
          </a:p>
        </p:txBody>
      </p:sp>
    </p:spTree>
    <p:extLst>
      <p:ext uri="{BB962C8B-B14F-4D97-AF65-F5344CB8AC3E}">
        <p14:creationId xmlns:p14="http://schemas.microsoft.com/office/powerpoint/2010/main" val="4127319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7</a:t>
            </a:fld>
            <a:endParaRPr lang="en-US"/>
          </a:p>
        </p:txBody>
      </p:sp>
    </p:spTree>
    <p:extLst>
      <p:ext uri="{BB962C8B-B14F-4D97-AF65-F5344CB8AC3E}">
        <p14:creationId xmlns:p14="http://schemas.microsoft.com/office/powerpoint/2010/main" val="4219410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8</a:t>
            </a:fld>
            <a:endParaRPr lang="en-US"/>
          </a:p>
        </p:txBody>
      </p:sp>
    </p:spTree>
    <p:extLst>
      <p:ext uri="{BB962C8B-B14F-4D97-AF65-F5344CB8AC3E}">
        <p14:creationId xmlns:p14="http://schemas.microsoft.com/office/powerpoint/2010/main" val="184673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9</a:t>
            </a:fld>
            <a:endParaRPr lang="en-US"/>
          </a:p>
        </p:txBody>
      </p:sp>
    </p:spTree>
    <p:extLst>
      <p:ext uri="{BB962C8B-B14F-4D97-AF65-F5344CB8AC3E}">
        <p14:creationId xmlns:p14="http://schemas.microsoft.com/office/powerpoint/2010/main" val="3984112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10</a:t>
            </a:fld>
            <a:endParaRPr lang="en-US"/>
          </a:p>
        </p:txBody>
      </p:sp>
    </p:spTree>
    <p:extLst>
      <p:ext uri="{BB962C8B-B14F-4D97-AF65-F5344CB8AC3E}">
        <p14:creationId xmlns:p14="http://schemas.microsoft.com/office/powerpoint/2010/main" val="56754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87E5-D0BD-B042-9D6C-C54C56D38F14}" type="slidenum">
              <a:rPr lang="en-US" smtClean="0"/>
              <a:t>11</a:t>
            </a:fld>
            <a:endParaRPr lang="en-US"/>
          </a:p>
        </p:txBody>
      </p:sp>
    </p:spTree>
    <p:extLst>
      <p:ext uri="{BB962C8B-B14F-4D97-AF65-F5344CB8AC3E}">
        <p14:creationId xmlns:p14="http://schemas.microsoft.com/office/powerpoint/2010/main" val="1310202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7E23-2102-0A1F-85C6-BC601719D11E}"/>
              </a:ext>
            </a:extLst>
          </p:cNvPr>
          <p:cNvSpPr>
            <a:spLocks noGrp="1"/>
          </p:cNvSpPr>
          <p:nvPr>
            <p:ph type="ctrTitle" hasCustomPrompt="1"/>
          </p:nvPr>
        </p:nvSpPr>
        <p:spPr>
          <a:xfrm>
            <a:off x="1524000" y="1122363"/>
            <a:ext cx="9144000" cy="2387600"/>
          </a:xfrm>
        </p:spPr>
        <p:txBody>
          <a:bodyPr anchor="b"/>
          <a:lstStyle>
            <a:lvl1pPr algn="ctr">
              <a:defRPr sz="6000" b="1"/>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E84E706A-A88C-3881-492B-6813ACC462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Date Placeholder 6">
            <a:extLst>
              <a:ext uri="{FF2B5EF4-FFF2-40B4-BE49-F238E27FC236}">
                <a16:creationId xmlns:a16="http://schemas.microsoft.com/office/drawing/2014/main" id="{26297F02-100D-C6DF-4DD4-E4191ABCA9F6}"/>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8" name="Footer Placeholder 7">
            <a:extLst>
              <a:ext uri="{FF2B5EF4-FFF2-40B4-BE49-F238E27FC236}">
                <a16:creationId xmlns:a16="http://schemas.microsoft.com/office/drawing/2014/main" id="{ECE3514F-938A-B8B1-040A-AB4E07E3302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32CD47D-AC8C-29AE-4562-998CD215497A}"/>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1906301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DCBB-FD3D-0EF2-D2B0-D68477FD95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9E37193-72D8-5F9F-59A1-B91579BAB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931EB7-8A13-8B4A-8B5E-7282CE6DA6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DD7B1A7-A6C2-447F-E84C-B2C72E1C9E91}"/>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6" name="Footer Placeholder 5">
            <a:extLst>
              <a:ext uri="{FF2B5EF4-FFF2-40B4-BE49-F238E27FC236}">
                <a16:creationId xmlns:a16="http://schemas.microsoft.com/office/drawing/2014/main" id="{7939FA49-D2CC-7D6B-B5EC-B170F5BE1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00C81F-9FCD-9EB3-3B79-C8CBE4BF689B}"/>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3546576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9D00-716D-46A4-8639-C15CFF43F9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205C0A5-ED13-D440-B863-8757B9ADDA0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23F627-167F-F9FF-9B37-5D6A140A9230}"/>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5" name="Footer Placeholder 4">
            <a:extLst>
              <a:ext uri="{FF2B5EF4-FFF2-40B4-BE49-F238E27FC236}">
                <a16:creationId xmlns:a16="http://schemas.microsoft.com/office/drawing/2014/main" id="{8DB0A870-1842-839C-FC3C-B414F0D71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EED23-B1F6-B5AB-A947-80F9D9E0AA9F}"/>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1754065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C11244-EE71-0D91-66D9-C91DA743493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49392AE-25BB-793A-D97A-9BA755DB402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6B358C-793A-D3DC-8227-E81D40E73DAB}"/>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5" name="Footer Placeholder 4">
            <a:extLst>
              <a:ext uri="{FF2B5EF4-FFF2-40B4-BE49-F238E27FC236}">
                <a16:creationId xmlns:a16="http://schemas.microsoft.com/office/drawing/2014/main" id="{9E2EA38B-EAA7-2A1A-9282-4FCA6CEFD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CCFC9-95D7-341A-572D-E6B0B60F204B}"/>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14569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1EC4-4883-38F2-4854-D883CFFD3282}"/>
              </a:ext>
            </a:extLst>
          </p:cNvPr>
          <p:cNvSpPr>
            <a:spLocks noGrp="1"/>
          </p:cNvSpPr>
          <p:nvPr>
            <p:ph type="title" hasCustomPrompt="1"/>
          </p:nvPr>
        </p:nvSpPr>
        <p:spPr>
          <a:xfrm>
            <a:off x="694800" y="512158"/>
            <a:ext cx="10800000" cy="726256"/>
          </a:xfrm>
        </p:spPr>
        <p:txBody>
          <a:bodyPr>
            <a:normAutofit/>
          </a:bodyPr>
          <a:lstStyle>
            <a:lvl1pPr>
              <a:defRPr sz="2400"/>
            </a:lvl1p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70343DA2-A3FA-FC3B-895F-0C8727523FAC}"/>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5" name="Footer Placeholder 4">
            <a:extLst>
              <a:ext uri="{FF2B5EF4-FFF2-40B4-BE49-F238E27FC236}">
                <a16:creationId xmlns:a16="http://schemas.microsoft.com/office/drawing/2014/main" id="{C650AE31-4965-4964-D18E-07BEF5D5A6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AC9DB9-7920-3CC1-4463-4177682C02EE}"/>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
        <p:nvSpPr>
          <p:cNvPr id="8" name="Text Placeholder 2">
            <a:extLst>
              <a:ext uri="{FF2B5EF4-FFF2-40B4-BE49-F238E27FC236}">
                <a16:creationId xmlns:a16="http://schemas.microsoft.com/office/drawing/2014/main" id="{923D4A79-9F1C-802C-0800-785DB43E4044}"/>
              </a:ext>
            </a:extLst>
          </p:cNvPr>
          <p:cNvSpPr>
            <a:spLocks noGrp="1"/>
          </p:cNvSpPr>
          <p:nvPr>
            <p:ph idx="13"/>
          </p:nvPr>
        </p:nvSpPr>
        <p:spPr>
          <a:xfrm>
            <a:off x="696000" y="1328107"/>
            <a:ext cx="10800000" cy="4848856"/>
          </a:xfrm>
          <a:prstGeom prst="rect">
            <a:avLst/>
          </a:prstGeom>
        </p:spPr>
        <p:txBody>
          <a:bodyPr vert="horz" lIns="91440" tIns="45720" rIns="91440" bIns="45720" rtlCol="0">
            <a:normAutofit/>
          </a:bodyPr>
          <a:lstStyle>
            <a:lvl1pPr>
              <a:defRPr sz="1600"/>
            </a:lvl1pPr>
            <a:lvl2pPr>
              <a:defRPr sz="1400"/>
            </a:lvl2pPr>
            <a:lvl3pPr>
              <a:defRPr sz="1200"/>
            </a:lvl3pPr>
            <a:lvl4pPr>
              <a:defRPr sz="11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304800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1EC4-4883-38F2-4854-D883CFFD3282}"/>
              </a:ext>
            </a:extLst>
          </p:cNvPr>
          <p:cNvSpPr>
            <a:spLocks noGrp="1"/>
          </p:cNvSpPr>
          <p:nvPr>
            <p:ph type="title" hasCustomPrompt="1"/>
          </p:nvPr>
        </p:nvSpPr>
        <p:spPr>
          <a:xfrm>
            <a:off x="694801" y="512158"/>
            <a:ext cx="5400000" cy="726256"/>
          </a:xfrm>
        </p:spPr>
        <p:txBody>
          <a:bodyPr>
            <a:normAutofit/>
          </a:bodyPr>
          <a:lstStyle>
            <a:lvl1pPr>
              <a:defRPr sz="2400"/>
            </a:lvl1p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70343DA2-A3FA-FC3B-895F-0C8727523FAC}"/>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5" name="Footer Placeholder 4">
            <a:extLst>
              <a:ext uri="{FF2B5EF4-FFF2-40B4-BE49-F238E27FC236}">
                <a16:creationId xmlns:a16="http://schemas.microsoft.com/office/drawing/2014/main" id="{C650AE31-4965-4964-D18E-07BEF5D5A6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AC9DB9-7920-3CC1-4463-4177682C02EE}"/>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
        <p:nvSpPr>
          <p:cNvPr id="8" name="Text Placeholder 2">
            <a:extLst>
              <a:ext uri="{FF2B5EF4-FFF2-40B4-BE49-F238E27FC236}">
                <a16:creationId xmlns:a16="http://schemas.microsoft.com/office/drawing/2014/main" id="{923D4A79-9F1C-802C-0800-785DB43E4044}"/>
              </a:ext>
            </a:extLst>
          </p:cNvPr>
          <p:cNvSpPr>
            <a:spLocks noGrp="1"/>
          </p:cNvSpPr>
          <p:nvPr>
            <p:ph idx="13"/>
          </p:nvPr>
        </p:nvSpPr>
        <p:spPr>
          <a:xfrm>
            <a:off x="696000" y="1328107"/>
            <a:ext cx="5400000" cy="484885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521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52196-FAC5-5AE7-F494-45839193559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D227B08-60D2-36A0-24F4-89466BDF8A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1296B63-9C06-9671-0014-38D31A1DED18}"/>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5" name="Footer Placeholder 4">
            <a:extLst>
              <a:ext uri="{FF2B5EF4-FFF2-40B4-BE49-F238E27FC236}">
                <a16:creationId xmlns:a16="http://schemas.microsoft.com/office/drawing/2014/main" id="{F43ED963-BFA7-2361-4E44-91536F844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E8205-2868-1709-A73B-F1F354AE36A0}"/>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4041686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DA52-F0D4-6D25-4A47-DA0AEDFCFCF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3215E36-68A2-A6F6-2D3B-33DE39CB8A29}"/>
              </a:ext>
            </a:extLst>
          </p:cNvPr>
          <p:cNvSpPr>
            <a:spLocks noGrp="1"/>
          </p:cNvSpPr>
          <p:nvPr>
            <p:ph sz="half" idx="1"/>
          </p:nvPr>
        </p:nvSpPr>
        <p:spPr>
          <a:xfrm>
            <a:off x="250723" y="1270769"/>
            <a:ext cx="5769078" cy="490619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898873EF-E041-1B8D-391C-6F58BF95ED41}"/>
              </a:ext>
            </a:extLst>
          </p:cNvPr>
          <p:cNvSpPr>
            <a:spLocks noGrp="1"/>
          </p:cNvSpPr>
          <p:nvPr>
            <p:ph sz="half" idx="2"/>
          </p:nvPr>
        </p:nvSpPr>
        <p:spPr>
          <a:xfrm>
            <a:off x="6172199" y="1270769"/>
            <a:ext cx="5769077" cy="49061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1C102F2-B60D-AB24-8497-FA8298282201}"/>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6" name="Footer Placeholder 5">
            <a:extLst>
              <a:ext uri="{FF2B5EF4-FFF2-40B4-BE49-F238E27FC236}">
                <a16:creationId xmlns:a16="http://schemas.microsoft.com/office/drawing/2014/main" id="{E1E38E52-9805-3559-7B68-0E5CE0A834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C6E11-F4EC-8390-3CDA-914F6BBCD3C2}"/>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257098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34CF-FD49-FE91-2A3F-F824181F4D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3CF9C9-DB90-10D7-7994-FEC5E3B1FD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666E543-BCF7-D337-FD40-B15CA78E08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223C2E5-AECE-7729-DC63-1B43AA0322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46F5AD-8D52-2935-1CF9-043B95FF535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BD75C08-924E-8DA9-20A9-3A75DBB6E84D}"/>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8" name="Footer Placeholder 7">
            <a:extLst>
              <a:ext uri="{FF2B5EF4-FFF2-40B4-BE49-F238E27FC236}">
                <a16:creationId xmlns:a16="http://schemas.microsoft.com/office/drawing/2014/main" id="{6B9408B3-7C12-7714-3E84-E39FDD9098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08F8D1-9861-1ED5-4D68-E307C6A0804E}"/>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3221329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CB2C-50EE-5C8F-C0EE-7006AD6CD05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4A45DA9-372B-8220-CA16-E24DACB51BFE}"/>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4" name="Footer Placeholder 3">
            <a:extLst>
              <a:ext uri="{FF2B5EF4-FFF2-40B4-BE49-F238E27FC236}">
                <a16:creationId xmlns:a16="http://schemas.microsoft.com/office/drawing/2014/main" id="{81C24861-C75F-4B51-0AAA-D4D3FCE38B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C5399B-B668-B9B5-6C8F-DCDCAC44E68A}"/>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537468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707FF0-28B5-D4FC-83C5-EE0F4A01C498}"/>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3" name="Footer Placeholder 2">
            <a:extLst>
              <a:ext uri="{FF2B5EF4-FFF2-40B4-BE49-F238E27FC236}">
                <a16:creationId xmlns:a16="http://schemas.microsoft.com/office/drawing/2014/main" id="{F58DE6EF-77E1-A7E0-4BFE-EBB2EBD122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D153DD-830E-C854-97C8-F8DB38F8E7E7}"/>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114504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AF03-FB32-4FF1-852B-55387B99AB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EFD3E3-2C61-A801-43D8-76D7CC879F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8E1E81-2A52-3F50-FA73-8F92D94D4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0E050E4-1CD4-F807-772C-EBF46992FA2D}"/>
              </a:ext>
            </a:extLst>
          </p:cNvPr>
          <p:cNvSpPr>
            <a:spLocks noGrp="1"/>
          </p:cNvSpPr>
          <p:nvPr>
            <p:ph type="dt" sz="half" idx="10"/>
          </p:nvPr>
        </p:nvSpPr>
        <p:spPr/>
        <p:txBody>
          <a:bodyPr/>
          <a:lstStyle/>
          <a:p>
            <a:fld id="{308AE635-D126-744D-8C61-FF71954D1278}" type="datetimeFigureOut">
              <a:rPr lang="en-US" smtClean="0"/>
              <a:t>5/17/24</a:t>
            </a:fld>
            <a:endParaRPr lang="en-US"/>
          </a:p>
        </p:txBody>
      </p:sp>
      <p:sp>
        <p:nvSpPr>
          <p:cNvPr id="6" name="Footer Placeholder 5">
            <a:extLst>
              <a:ext uri="{FF2B5EF4-FFF2-40B4-BE49-F238E27FC236}">
                <a16:creationId xmlns:a16="http://schemas.microsoft.com/office/drawing/2014/main" id="{796D2E4A-A21F-6556-3851-BFA5E2865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43F76-3DD5-0EFA-5B97-F588D2BBDEAF}"/>
              </a:ext>
            </a:extLst>
          </p:cNvPr>
          <p:cNvSpPr>
            <a:spLocks noGrp="1"/>
          </p:cNvSpPr>
          <p:nvPr>
            <p:ph type="sldNum" sz="quarter" idx="12"/>
          </p:nvPr>
        </p:nvSpPr>
        <p:spPr>
          <a:xfrm>
            <a:off x="8610600" y="6356350"/>
            <a:ext cx="2743200" cy="365125"/>
          </a:xfrm>
          <a:prstGeom prst="rect">
            <a:avLst/>
          </a:prstGeom>
        </p:spPr>
        <p:txBody>
          <a:bodyPr/>
          <a:lstStyle/>
          <a:p>
            <a:fld id="{37D0C77C-E7E4-4044-B06A-AA21EE33A6B4}" type="slidenum">
              <a:rPr lang="en-US" smtClean="0"/>
              <a:t>‹#›</a:t>
            </a:fld>
            <a:endParaRPr lang="en-US"/>
          </a:p>
        </p:txBody>
      </p:sp>
    </p:spTree>
    <p:extLst>
      <p:ext uri="{BB962C8B-B14F-4D97-AF65-F5344CB8AC3E}">
        <p14:creationId xmlns:p14="http://schemas.microsoft.com/office/powerpoint/2010/main" val="124999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030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4DA0F1-C174-D425-5C1C-D884179E05B2}"/>
              </a:ext>
            </a:extLst>
          </p:cNvPr>
          <p:cNvSpPr>
            <a:spLocks noGrp="1"/>
          </p:cNvSpPr>
          <p:nvPr>
            <p:ph type="title"/>
          </p:nvPr>
        </p:nvSpPr>
        <p:spPr>
          <a:xfrm>
            <a:off x="694800" y="504000"/>
            <a:ext cx="10800000" cy="726256"/>
          </a:xfrm>
          <a:prstGeom prst="rect">
            <a:avLst/>
          </a:prstGeom>
        </p:spPr>
        <p:txBody>
          <a:bodyPr vert="horz" lIns="91440" tIns="4680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907AA60A-EC35-9B11-B90B-AA24B726022C}"/>
              </a:ext>
            </a:extLst>
          </p:cNvPr>
          <p:cNvSpPr>
            <a:spLocks noGrp="1"/>
          </p:cNvSpPr>
          <p:nvPr>
            <p:ph type="body" idx="1"/>
          </p:nvPr>
        </p:nvSpPr>
        <p:spPr>
          <a:xfrm>
            <a:off x="696000" y="1328107"/>
            <a:ext cx="10800000" cy="484885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B185D9D-BC90-D1E1-6D2E-0EB2A96A51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8AE635-D126-744D-8C61-FF71954D1278}" type="datetimeFigureOut">
              <a:rPr lang="en-US" smtClean="0"/>
              <a:t>5/17/24</a:t>
            </a:fld>
            <a:endParaRPr lang="en-US"/>
          </a:p>
        </p:txBody>
      </p:sp>
      <p:sp>
        <p:nvSpPr>
          <p:cNvPr id="5" name="Footer Placeholder 4">
            <a:extLst>
              <a:ext uri="{FF2B5EF4-FFF2-40B4-BE49-F238E27FC236}">
                <a16:creationId xmlns:a16="http://schemas.microsoft.com/office/drawing/2014/main" id="{76EEBEF4-2E0F-EFC1-AF5D-ACFAC74EE9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7" name="TextBox 6">
            <a:extLst>
              <a:ext uri="{FF2B5EF4-FFF2-40B4-BE49-F238E27FC236}">
                <a16:creationId xmlns:a16="http://schemas.microsoft.com/office/drawing/2014/main" id="{4214CC1D-D56A-0C2E-5657-D296DCFE26CA}"/>
              </a:ext>
            </a:extLst>
          </p:cNvPr>
          <p:cNvSpPr txBox="1"/>
          <p:nvPr userDrawn="1"/>
        </p:nvSpPr>
        <p:spPr>
          <a:xfrm>
            <a:off x="-1068150" y="2333"/>
            <a:ext cx="1068149" cy="369332"/>
          </a:xfrm>
          <a:prstGeom prst="rect">
            <a:avLst/>
          </a:prstGeom>
          <a:noFill/>
        </p:spPr>
        <p:txBody>
          <a:bodyPr wrap="square" rtlCol="0">
            <a:spAutoFit/>
          </a:bodyPr>
          <a:lstStyle/>
          <a:p>
            <a:r>
              <a:rPr lang="en-US" dirty="0">
                <a:solidFill>
                  <a:schemeClr val="tx1"/>
                </a:solidFill>
              </a:rPr>
              <a:t>3C4245</a:t>
            </a:r>
          </a:p>
        </p:txBody>
      </p:sp>
      <p:sp>
        <p:nvSpPr>
          <p:cNvPr id="8" name="Rectangle 7">
            <a:extLst>
              <a:ext uri="{FF2B5EF4-FFF2-40B4-BE49-F238E27FC236}">
                <a16:creationId xmlns:a16="http://schemas.microsoft.com/office/drawing/2014/main" id="{B1739C58-5239-D373-EE39-2FF6D21257A8}"/>
              </a:ext>
            </a:extLst>
          </p:cNvPr>
          <p:cNvSpPr/>
          <p:nvPr userDrawn="1"/>
        </p:nvSpPr>
        <p:spPr>
          <a:xfrm>
            <a:off x="-1515032" y="2333"/>
            <a:ext cx="360000" cy="360000"/>
          </a:xfrm>
          <a:prstGeom prst="rect">
            <a:avLst/>
          </a:prstGeom>
          <a:solidFill>
            <a:srgbClr val="3C42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B92F7A9-0940-AE55-6891-D59BF6F8501D}"/>
              </a:ext>
            </a:extLst>
          </p:cNvPr>
          <p:cNvSpPr txBox="1"/>
          <p:nvPr userDrawn="1"/>
        </p:nvSpPr>
        <p:spPr>
          <a:xfrm>
            <a:off x="-1068149" y="480554"/>
            <a:ext cx="1068149" cy="369332"/>
          </a:xfrm>
          <a:prstGeom prst="rect">
            <a:avLst/>
          </a:prstGeom>
          <a:noFill/>
        </p:spPr>
        <p:txBody>
          <a:bodyPr wrap="square" rtlCol="0">
            <a:spAutoFit/>
          </a:bodyPr>
          <a:lstStyle/>
          <a:p>
            <a:r>
              <a:rPr lang="en-US" dirty="0">
                <a:solidFill>
                  <a:schemeClr val="tx1"/>
                </a:solidFill>
              </a:rPr>
              <a:t>5F6769</a:t>
            </a:r>
          </a:p>
        </p:txBody>
      </p:sp>
      <p:sp>
        <p:nvSpPr>
          <p:cNvPr id="10" name="Rectangle 9">
            <a:extLst>
              <a:ext uri="{FF2B5EF4-FFF2-40B4-BE49-F238E27FC236}">
                <a16:creationId xmlns:a16="http://schemas.microsoft.com/office/drawing/2014/main" id="{175C3CE4-52E6-C728-27E4-1EC1479ADEC0}"/>
              </a:ext>
            </a:extLst>
          </p:cNvPr>
          <p:cNvSpPr/>
          <p:nvPr userDrawn="1"/>
        </p:nvSpPr>
        <p:spPr>
          <a:xfrm>
            <a:off x="-1515031" y="480554"/>
            <a:ext cx="360000" cy="360000"/>
          </a:xfrm>
          <a:prstGeom prst="rect">
            <a:avLst/>
          </a:prstGeom>
          <a:solidFill>
            <a:srgbClr val="5E67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073826E-D914-E968-B9FB-FE3B5350F567}"/>
              </a:ext>
            </a:extLst>
          </p:cNvPr>
          <p:cNvSpPr txBox="1"/>
          <p:nvPr userDrawn="1"/>
        </p:nvSpPr>
        <p:spPr>
          <a:xfrm>
            <a:off x="-1068150" y="968107"/>
            <a:ext cx="1068149" cy="369332"/>
          </a:xfrm>
          <a:prstGeom prst="rect">
            <a:avLst/>
          </a:prstGeom>
          <a:noFill/>
        </p:spPr>
        <p:txBody>
          <a:bodyPr wrap="square" rtlCol="0">
            <a:spAutoFit/>
          </a:bodyPr>
          <a:lstStyle/>
          <a:p>
            <a:r>
              <a:rPr lang="en-US" dirty="0">
                <a:solidFill>
                  <a:schemeClr val="tx1"/>
                </a:solidFill>
              </a:rPr>
              <a:t>6BA8A9</a:t>
            </a:r>
          </a:p>
        </p:txBody>
      </p:sp>
      <p:sp>
        <p:nvSpPr>
          <p:cNvPr id="12" name="Rectangle 11">
            <a:extLst>
              <a:ext uri="{FF2B5EF4-FFF2-40B4-BE49-F238E27FC236}">
                <a16:creationId xmlns:a16="http://schemas.microsoft.com/office/drawing/2014/main" id="{AD6D23DD-72D5-9DA8-560B-2E5193BC26FB}"/>
              </a:ext>
            </a:extLst>
          </p:cNvPr>
          <p:cNvSpPr/>
          <p:nvPr userDrawn="1"/>
        </p:nvSpPr>
        <p:spPr>
          <a:xfrm>
            <a:off x="-1515032" y="968107"/>
            <a:ext cx="360000" cy="360000"/>
          </a:xfrm>
          <a:prstGeom prst="rect">
            <a:avLst/>
          </a:prstGeom>
          <a:solidFill>
            <a:srgbClr val="6BA8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C47A8D7-E891-4AB4-987C-ACFF315D176A}"/>
              </a:ext>
            </a:extLst>
          </p:cNvPr>
          <p:cNvSpPr txBox="1"/>
          <p:nvPr userDrawn="1"/>
        </p:nvSpPr>
        <p:spPr>
          <a:xfrm>
            <a:off x="-1068150" y="1464992"/>
            <a:ext cx="1068149" cy="369332"/>
          </a:xfrm>
          <a:prstGeom prst="rect">
            <a:avLst/>
          </a:prstGeom>
          <a:noFill/>
        </p:spPr>
        <p:txBody>
          <a:bodyPr wrap="square" rtlCol="0">
            <a:spAutoFit/>
          </a:bodyPr>
          <a:lstStyle/>
          <a:p>
            <a:r>
              <a:rPr lang="en-US" dirty="0">
                <a:solidFill>
                  <a:schemeClr val="tx1"/>
                </a:solidFill>
              </a:rPr>
              <a:t>BEF992</a:t>
            </a:r>
          </a:p>
        </p:txBody>
      </p:sp>
      <p:sp>
        <p:nvSpPr>
          <p:cNvPr id="16" name="Rectangle 15">
            <a:extLst>
              <a:ext uri="{FF2B5EF4-FFF2-40B4-BE49-F238E27FC236}">
                <a16:creationId xmlns:a16="http://schemas.microsoft.com/office/drawing/2014/main" id="{5F33E573-47A7-1A99-3394-C151E60CFB5F}"/>
              </a:ext>
            </a:extLst>
          </p:cNvPr>
          <p:cNvSpPr/>
          <p:nvPr userDrawn="1"/>
        </p:nvSpPr>
        <p:spPr>
          <a:xfrm>
            <a:off x="-1515032" y="1464992"/>
            <a:ext cx="360000" cy="360000"/>
          </a:xfrm>
          <a:prstGeom prst="rect">
            <a:avLst/>
          </a:prstGeom>
          <a:solidFill>
            <a:srgbClr val="BEF9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D95DCD4-2AFD-FE0D-8EBD-73F82C172789}"/>
              </a:ext>
            </a:extLst>
          </p:cNvPr>
          <p:cNvSpPr txBox="1"/>
          <p:nvPr userDrawn="1"/>
        </p:nvSpPr>
        <p:spPr>
          <a:xfrm>
            <a:off x="-1068151" y="1943213"/>
            <a:ext cx="1068149" cy="369332"/>
          </a:xfrm>
          <a:prstGeom prst="rect">
            <a:avLst/>
          </a:prstGeom>
          <a:noFill/>
        </p:spPr>
        <p:txBody>
          <a:bodyPr wrap="square" rtlCol="0">
            <a:spAutoFit/>
          </a:bodyPr>
          <a:lstStyle/>
          <a:p>
            <a:r>
              <a:rPr lang="en-US" dirty="0">
                <a:solidFill>
                  <a:schemeClr val="tx1"/>
                </a:solidFill>
              </a:rPr>
              <a:t>00B1B1</a:t>
            </a:r>
          </a:p>
        </p:txBody>
      </p:sp>
      <p:sp>
        <p:nvSpPr>
          <p:cNvPr id="18" name="Rectangle 17">
            <a:extLst>
              <a:ext uri="{FF2B5EF4-FFF2-40B4-BE49-F238E27FC236}">
                <a16:creationId xmlns:a16="http://schemas.microsoft.com/office/drawing/2014/main" id="{693B056E-3A6A-0209-84C3-B2D35A188221}"/>
              </a:ext>
            </a:extLst>
          </p:cNvPr>
          <p:cNvSpPr/>
          <p:nvPr userDrawn="1"/>
        </p:nvSpPr>
        <p:spPr>
          <a:xfrm>
            <a:off x="-1515033" y="1943213"/>
            <a:ext cx="360000" cy="360000"/>
          </a:xfrm>
          <a:prstGeom prst="rect">
            <a:avLst/>
          </a:prstGeom>
          <a:solidFill>
            <a:srgbClr val="4FAF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3737ECB-8164-3CFC-301E-965A0A40AA2B}"/>
              </a:ext>
            </a:extLst>
          </p:cNvPr>
          <p:cNvSpPr txBox="1"/>
          <p:nvPr userDrawn="1"/>
        </p:nvSpPr>
        <p:spPr>
          <a:xfrm>
            <a:off x="-1068150" y="2421434"/>
            <a:ext cx="1068149" cy="369332"/>
          </a:xfrm>
          <a:prstGeom prst="rect">
            <a:avLst/>
          </a:prstGeom>
          <a:noFill/>
        </p:spPr>
        <p:txBody>
          <a:bodyPr wrap="square" rtlCol="0">
            <a:spAutoFit/>
          </a:bodyPr>
          <a:lstStyle/>
          <a:p>
            <a:r>
              <a:rPr lang="en-US" dirty="0">
                <a:solidFill>
                  <a:schemeClr val="tx1"/>
                </a:solidFill>
              </a:rPr>
              <a:t>008080</a:t>
            </a:r>
          </a:p>
        </p:txBody>
      </p:sp>
      <p:sp>
        <p:nvSpPr>
          <p:cNvPr id="20" name="Rectangle 19">
            <a:extLst>
              <a:ext uri="{FF2B5EF4-FFF2-40B4-BE49-F238E27FC236}">
                <a16:creationId xmlns:a16="http://schemas.microsoft.com/office/drawing/2014/main" id="{41B9285D-DBBC-0CE3-88B9-99B19523FC6F}"/>
              </a:ext>
            </a:extLst>
          </p:cNvPr>
          <p:cNvSpPr/>
          <p:nvPr userDrawn="1"/>
        </p:nvSpPr>
        <p:spPr>
          <a:xfrm>
            <a:off x="-1515032" y="2421434"/>
            <a:ext cx="360000" cy="360000"/>
          </a:xfrm>
          <a:prstGeom prst="rect">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BCF01D31-01EC-8B04-CC48-A090F32EB05E}"/>
              </a:ext>
            </a:extLst>
          </p:cNvPr>
          <p:cNvSpPr txBox="1"/>
          <p:nvPr userDrawn="1"/>
        </p:nvSpPr>
        <p:spPr>
          <a:xfrm>
            <a:off x="-1068151" y="2908987"/>
            <a:ext cx="1068149" cy="369332"/>
          </a:xfrm>
          <a:prstGeom prst="rect">
            <a:avLst/>
          </a:prstGeom>
          <a:noFill/>
        </p:spPr>
        <p:txBody>
          <a:bodyPr wrap="square" rtlCol="0">
            <a:spAutoFit/>
          </a:bodyPr>
          <a:lstStyle/>
          <a:p>
            <a:r>
              <a:rPr lang="en-US" dirty="0">
                <a:solidFill>
                  <a:schemeClr val="tx1"/>
                </a:solidFill>
              </a:rPr>
              <a:t>114852</a:t>
            </a:r>
          </a:p>
        </p:txBody>
      </p:sp>
      <p:sp>
        <p:nvSpPr>
          <p:cNvPr id="22" name="Rectangle 21">
            <a:extLst>
              <a:ext uri="{FF2B5EF4-FFF2-40B4-BE49-F238E27FC236}">
                <a16:creationId xmlns:a16="http://schemas.microsoft.com/office/drawing/2014/main" id="{04FC585D-2911-5B01-A959-288D9B68F963}"/>
              </a:ext>
            </a:extLst>
          </p:cNvPr>
          <p:cNvSpPr/>
          <p:nvPr userDrawn="1"/>
        </p:nvSpPr>
        <p:spPr>
          <a:xfrm>
            <a:off x="-1515033" y="2908987"/>
            <a:ext cx="360000" cy="360000"/>
          </a:xfrm>
          <a:prstGeom prst="rect">
            <a:avLst/>
          </a:prstGeom>
          <a:solidFill>
            <a:srgbClr val="2046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01305ACE-9AFF-1378-7C07-F7565F676CD9}"/>
              </a:ext>
            </a:extLst>
          </p:cNvPr>
          <p:cNvSpPr txBox="1"/>
          <p:nvPr userDrawn="1"/>
        </p:nvSpPr>
        <p:spPr>
          <a:xfrm>
            <a:off x="-1068151" y="3405872"/>
            <a:ext cx="1068149" cy="369332"/>
          </a:xfrm>
          <a:prstGeom prst="rect">
            <a:avLst/>
          </a:prstGeom>
          <a:noFill/>
        </p:spPr>
        <p:txBody>
          <a:bodyPr wrap="square" rtlCol="0">
            <a:spAutoFit/>
          </a:bodyPr>
          <a:lstStyle/>
          <a:p>
            <a:r>
              <a:rPr lang="en-US" b="0" dirty="0">
                <a:solidFill>
                  <a:schemeClr val="tx1"/>
                </a:solidFill>
              </a:rPr>
              <a:t>0B262B</a:t>
            </a:r>
          </a:p>
        </p:txBody>
      </p:sp>
      <p:sp>
        <p:nvSpPr>
          <p:cNvPr id="24" name="Rectangle 23">
            <a:extLst>
              <a:ext uri="{FF2B5EF4-FFF2-40B4-BE49-F238E27FC236}">
                <a16:creationId xmlns:a16="http://schemas.microsoft.com/office/drawing/2014/main" id="{5B4FC800-F914-32A4-3727-0A41BDE6AF8A}"/>
              </a:ext>
            </a:extLst>
          </p:cNvPr>
          <p:cNvSpPr/>
          <p:nvPr userDrawn="1"/>
        </p:nvSpPr>
        <p:spPr>
          <a:xfrm>
            <a:off x="-1515033" y="3405872"/>
            <a:ext cx="360000" cy="360000"/>
          </a:xfrm>
          <a:prstGeom prst="rect">
            <a:avLst/>
          </a:prstGeom>
          <a:solidFill>
            <a:srgbClr val="1225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7" name="TextBox 26">
            <a:extLst>
              <a:ext uri="{FF2B5EF4-FFF2-40B4-BE49-F238E27FC236}">
                <a16:creationId xmlns:a16="http://schemas.microsoft.com/office/drawing/2014/main" id="{D37A3E5C-8B8A-2664-E4D3-14C9DEFB15FB}"/>
              </a:ext>
            </a:extLst>
          </p:cNvPr>
          <p:cNvSpPr txBox="1"/>
          <p:nvPr userDrawn="1"/>
        </p:nvSpPr>
        <p:spPr>
          <a:xfrm>
            <a:off x="-1068151" y="3912089"/>
            <a:ext cx="1068149" cy="369332"/>
          </a:xfrm>
          <a:prstGeom prst="rect">
            <a:avLst/>
          </a:prstGeom>
          <a:noFill/>
        </p:spPr>
        <p:txBody>
          <a:bodyPr wrap="square" rtlCol="0">
            <a:spAutoFit/>
          </a:bodyPr>
          <a:lstStyle/>
          <a:p>
            <a:r>
              <a:rPr lang="en-US" dirty="0">
                <a:solidFill>
                  <a:schemeClr val="tx1"/>
                </a:solidFill>
              </a:rPr>
              <a:t>040404</a:t>
            </a:r>
          </a:p>
        </p:txBody>
      </p:sp>
      <p:sp>
        <p:nvSpPr>
          <p:cNvPr id="28" name="Rectangle 27">
            <a:extLst>
              <a:ext uri="{FF2B5EF4-FFF2-40B4-BE49-F238E27FC236}">
                <a16:creationId xmlns:a16="http://schemas.microsoft.com/office/drawing/2014/main" id="{9632FCC0-EFAA-6E93-406B-A9BE0149A285}"/>
              </a:ext>
            </a:extLst>
          </p:cNvPr>
          <p:cNvSpPr/>
          <p:nvPr userDrawn="1"/>
        </p:nvSpPr>
        <p:spPr>
          <a:xfrm>
            <a:off x="-1515033" y="3912089"/>
            <a:ext cx="360000" cy="360000"/>
          </a:xfrm>
          <a:prstGeom prst="rect">
            <a:avLst/>
          </a:prstGeom>
          <a:solidFill>
            <a:srgbClr val="0303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lide Number Placeholder 28">
            <a:extLst>
              <a:ext uri="{FF2B5EF4-FFF2-40B4-BE49-F238E27FC236}">
                <a16:creationId xmlns:a16="http://schemas.microsoft.com/office/drawing/2014/main" id="{7CA2394D-0920-53B6-3C3B-12452D2026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6224EAA-0C22-E845-AEF3-121C6AAA19E6}" type="slidenum">
              <a:rPr lang="en-US" smtClean="0"/>
              <a:t>‹#›</a:t>
            </a:fld>
            <a:endParaRPr lang="en-US"/>
          </a:p>
        </p:txBody>
      </p:sp>
      <p:sp>
        <p:nvSpPr>
          <p:cNvPr id="31" name="TextBox 30">
            <a:extLst>
              <a:ext uri="{FF2B5EF4-FFF2-40B4-BE49-F238E27FC236}">
                <a16:creationId xmlns:a16="http://schemas.microsoft.com/office/drawing/2014/main" id="{E7DE2DA0-B1E8-B0F3-A43F-49E65F26E71E}"/>
              </a:ext>
            </a:extLst>
          </p:cNvPr>
          <p:cNvSpPr txBox="1"/>
          <p:nvPr userDrawn="1"/>
        </p:nvSpPr>
        <p:spPr>
          <a:xfrm>
            <a:off x="-1068151" y="4389906"/>
            <a:ext cx="1068149" cy="369332"/>
          </a:xfrm>
          <a:prstGeom prst="rect">
            <a:avLst/>
          </a:prstGeom>
          <a:noFill/>
        </p:spPr>
        <p:txBody>
          <a:bodyPr wrap="square" rtlCol="0">
            <a:spAutoFit/>
          </a:bodyPr>
          <a:lstStyle/>
          <a:p>
            <a:r>
              <a:rPr lang="en-US" dirty="0">
                <a:solidFill>
                  <a:schemeClr val="tx1"/>
                </a:solidFill>
              </a:rPr>
              <a:t>002626</a:t>
            </a:r>
          </a:p>
        </p:txBody>
      </p:sp>
      <p:sp>
        <p:nvSpPr>
          <p:cNvPr id="32" name="Rectangle 31">
            <a:extLst>
              <a:ext uri="{FF2B5EF4-FFF2-40B4-BE49-F238E27FC236}">
                <a16:creationId xmlns:a16="http://schemas.microsoft.com/office/drawing/2014/main" id="{49179C0C-6DCC-DE06-6E20-08CCAF16F02A}"/>
              </a:ext>
            </a:extLst>
          </p:cNvPr>
          <p:cNvSpPr/>
          <p:nvPr userDrawn="1"/>
        </p:nvSpPr>
        <p:spPr>
          <a:xfrm>
            <a:off x="-1515033" y="4389906"/>
            <a:ext cx="360000" cy="360000"/>
          </a:xfrm>
          <a:prstGeom prst="rect">
            <a:avLst/>
          </a:prstGeom>
          <a:solidFill>
            <a:srgbClr val="0033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7E184A17-0231-A7C0-6164-C8DF9913655B}"/>
              </a:ext>
            </a:extLst>
          </p:cNvPr>
          <p:cNvSpPr txBox="1"/>
          <p:nvPr userDrawn="1"/>
        </p:nvSpPr>
        <p:spPr>
          <a:xfrm>
            <a:off x="-1068151" y="4886791"/>
            <a:ext cx="1068149" cy="369332"/>
          </a:xfrm>
          <a:prstGeom prst="rect">
            <a:avLst/>
          </a:prstGeom>
          <a:noFill/>
        </p:spPr>
        <p:txBody>
          <a:bodyPr wrap="square" rtlCol="0">
            <a:spAutoFit/>
          </a:bodyPr>
          <a:lstStyle/>
          <a:p>
            <a:r>
              <a:rPr lang="en-US" b="0" dirty="0">
                <a:solidFill>
                  <a:schemeClr val="tx1"/>
                </a:solidFill>
              </a:rPr>
              <a:t>001a1a</a:t>
            </a:r>
          </a:p>
        </p:txBody>
      </p:sp>
      <p:sp>
        <p:nvSpPr>
          <p:cNvPr id="34" name="Rectangle 33">
            <a:extLst>
              <a:ext uri="{FF2B5EF4-FFF2-40B4-BE49-F238E27FC236}">
                <a16:creationId xmlns:a16="http://schemas.microsoft.com/office/drawing/2014/main" id="{065E7C5A-E218-625B-CEB9-9FE8CB132627}"/>
              </a:ext>
            </a:extLst>
          </p:cNvPr>
          <p:cNvSpPr/>
          <p:nvPr userDrawn="1"/>
        </p:nvSpPr>
        <p:spPr>
          <a:xfrm>
            <a:off x="-1515033" y="4886791"/>
            <a:ext cx="360000" cy="360000"/>
          </a:xfrm>
          <a:prstGeom prst="rect">
            <a:avLst/>
          </a:prstGeom>
          <a:solidFill>
            <a:srgbClr val="0025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5" name="TextBox 34">
            <a:extLst>
              <a:ext uri="{FF2B5EF4-FFF2-40B4-BE49-F238E27FC236}">
                <a16:creationId xmlns:a16="http://schemas.microsoft.com/office/drawing/2014/main" id="{B52E022A-DC15-09BA-2C4E-032901BD150D}"/>
              </a:ext>
            </a:extLst>
          </p:cNvPr>
          <p:cNvSpPr txBox="1"/>
          <p:nvPr userDrawn="1"/>
        </p:nvSpPr>
        <p:spPr>
          <a:xfrm>
            <a:off x="-1068151" y="5393008"/>
            <a:ext cx="1068149" cy="369332"/>
          </a:xfrm>
          <a:prstGeom prst="rect">
            <a:avLst/>
          </a:prstGeom>
          <a:noFill/>
        </p:spPr>
        <p:txBody>
          <a:bodyPr wrap="square" rtlCol="0">
            <a:spAutoFit/>
          </a:bodyPr>
          <a:lstStyle/>
          <a:p>
            <a:r>
              <a:rPr lang="en-US" dirty="0">
                <a:solidFill>
                  <a:schemeClr val="tx1"/>
                </a:solidFill>
              </a:rPr>
              <a:t>000d0d</a:t>
            </a:r>
          </a:p>
        </p:txBody>
      </p:sp>
      <p:sp>
        <p:nvSpPr>
          <p:cNvPr id="36" name="Rectangle 35">
            <a:extLst>
              <a:ext uri="{FF2B5EF4-FFF2-40B4-BE49-F238E27FC236}">
                <a16:creationId xmlns:a16="http://schemas.microsoft.com/office/drawing/2014/main" id="{1C538E69-89C6-FCF0-2417-D6A413D6CC77}"/>
              </a:ext>
            </a:extLst>
          </p:cNvPr>
          <p:cNvSpPr/>
          <p:nvPr userDrawn="1"/>
        </p:nvSpPr>
        <p:spPr>
          <a:xfrm>
            <a:off x="-1515033" y="5393008"/>
            <a:ext cx="360000" cy="360000"/>
          </a:xfrm>
          <a:prstGeom prst="rect">
            <a:avLst/>
          </a:prstGeom>
          <a:solidFill>
            <a:srgbClr val="0019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827070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24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608B7B7-B177-8733-D457-C91CED97137E}"/>
              </a:ext>
            </a:extLst>
          </p:cNvPr>
          <p:cNvGrpSpPr/>
          <p:nvPr/>
        </p:nvGrpSpPr>
        <p:grpSpPr>
          <a:xfrm rot="4304786">
            <a:off x="2045151" y="-3113907"/>
            <a:ext cx="7782663" cy="13900264"/>
            <a:chOff x="2472527" y="-355643"/>
            <a:chExt cx="7782663" cy="11716744"/>
          </a:xfrm>
        </p:grpSpPr>
        <p:sp>
          <p:nvSpPr>
            <p:cNvPr id="5" name="Rounded Rectangle 4">
              <a:extLst>
                <a:ext uri="{FF2B5EF4-FFF2-40B4-BE49-F238E27FC236}">
                  <a16:creationId xmlns:a16="http://schemas.microsoft.com/office/drawing/2014/main" id="{041B2596-999C-E2E0-2D2F-3E25A16C2DEA}"/>
                </a:ext>
              </a:extLst>
            </p:cNvPr>
            <p:cNvSpPr/>
            <p:nvPr/>
          </p:nvSpPr>
          <p:spPr>
            <a:xfrm flipH="1">
              <a:off x="7777059" y="3525874"/>
              <a:ext cx="1152000" cy="7835227"/>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9CBFF73-377A-510B-8D56-B7B36AB68F20}"/>
                </a:ext>
              </a:extLst>
            </p:cNvPr>
            <p:cNvSpPr/>
            <p:nvPr/>
          </p:nvSpPr>
          <p:spPr>
            <a:xfrm flipH="1">
              <a:off x="5124791" y="2649729"/>
              <a:ext cx="1152000" cy="6171815"/>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89F8E19-0D9C-FDC9-A0D8-FFA7C556A322}"/>
                </a:ext>
              </a:extLst>
            </p:cNvPr>
            <p:cNvSpPr/>
            <p:nvPr/>
          </p:nvSpPr>
          <p:spPr>
            <a:xfrm flipH="1">
              <a:off x="6450926" y="-281974"/>
              <a:ext cx="1152000" cy="10800000"/>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8E6CB55-3AFB-BE09-6EE9-2A87CA5B942C}"/>
                </a:ext>
              </a:extLst>
            </p:cNvPr>
            <p:cNvSpPr/>
            <p:nvPr/>
          </p:nvSpPr>
          <p:spPr>
            <a:xfrm flipH="1">
              <a:off x="3798660" y="-355643"/>
              <a:ext cx="1152000" cy="9901106"/>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3DA52D2-ED5A-890A-B54D-45E5834021BA}"/>
                </a:ext>
              </a:extLst>
            </p:cNvPr>
            <p:cNvSpPr/>
            <p:nvPr/>
          </p:nvSpPr>
          <p:spPr>
            <a:xfrm flipH="1">
              <a:off x="2472527" y="1204386"/>
              <a:ext cx="1152000" cy="5395674"/>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E97B152-6B88-11A1-B39C-C2CC909C8983}"/>
                </a:ext>
              </a:extLst>
            </p:cNvPr>
            <p:cNvSpPr/>
            <p:nvPr/>
          </p:nvSpPr>
          <p:spPr>
            <a:xfrm flipH="1">
              <a:off x="9103190" y="5048061"/>
              <a:ext cx="1152000" cy="4578000"/>
            </a:xfrm>
            <a:prstGeom prst="roundRect">
              <a:avLst>
                <a:gd name="adj" fmla="val 5000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A3E8D13-27B8-9A7F-8BF7-4A90DBDE45E2}"/>
              </a:ext>
            </a:extLst>
          </p:cNvPr>
          <p:cNvSpPr>
            <a:spLocks noGrp="1"/>
          </p:cNvSpPr>
          <p:nvPr>
            <p:ph type="ctrTitle"/>
          </p:nvPr>
        </p:nvSpPr>
        <p:spPr/>
        <p:txBody>
          <a:bodyPr/>
          <a:lstStyle/>
          <a:p>
            <a:r>
              <a:rPr lang="en-US" dirty="0"/>
              <a:t>TEAL COW DAIRY</a:t>
            </a:r>
          </a:p>
        </p:txBody>
      </p:sp>
      <p:sp>
        <p:nvSpPr>
          <p:cNvPr id="3" name="Subtitle 2">
            <a:extLst>
              <a:ext uri="{FF2B5EF4-FFF2-40B4-BE49-F238E27FC236}">
                <a16:creationId xmlns:a16="http://schemas.microsoft.com/office/drawing/2014/main" id="{8A560C78-F546-7163-8783-6C0278FD091A}"/>
              </a:ext>
            </a:extLst>
          </p:cNvPr>
          <p:cNvSpPr>
            <a:spLocks noGrp="1"/>
          </p:cNvSpPr>
          <p:nvPr>
            <p:ph type="subTitle" idx="1"/>
          </p:nvPr>
        </p:nvSpPr>
        <p:spPr/>
        <p:txBody>
          <a:bodyPr/>
          <a:lstStyle/>
          <a:p>
            <a:r>
              <a:rPr lang="en-US" dirty="0"/>
              <a:t>Ella Wang and Sophie Ivanovic</a:t>
            </a:r>
          </a:p>
        </p:txBody>
      </p:sp>
      <p:pic>
        <p:nvPicPr>
          <p:cNvPr id="20" name="Graphic 19" descr="Dairy outline">
            <a:extLst>
              <a:ext uri="{FF2B5EF4-FFF2-40B4-BE49-F238E27FC236}">
                <a16:creationId xmlns:a16="http://schemas.microsoft.com/office/drawing/2014/main" id="{633BE02F-DF6F-DC57-95AF-125619D59A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68460">
            <a:off x="9491120" y="2317573"/>
            <a:ext cx="1515075" cy="1515075"/>
          </a:xfrm>
          <a:prstGeom prst="rect">
            <a:avLst/>
          </a:prstGeom>
        </p:spPr>
      </p:pic>
    </p:spTree>
    <p:extLst>
      <p:ext uri="{BB962C8B-B14F-4D97-AF65-F5344CB8AC3E}">
        <p14:creationId xmlns:p14="http://schemas.microsoft.com/office/powerpoint/2010/main" val="3250089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FF84F43-3872-2F66-AF64-06293DA5D6A0}"/>
              </a:ext>
            </a:extLst>
          </p:cNvPr>
          <p:cNvSpPr>
            <a:spLocks noGrp="1"/>
          </p:cNvSpPr>
          <p:nvPr>
            <p:ph type="title"/>
          </p:nvPr>
        </p:nvSpPr>
        <p:spPr/>
        <p:txBody>
          <a:bodyPr/>
          <a:lstStyle/>
          <a:p>
            <a:r>
              <a:rPr lang="en-US" dirty="0"/>
              <a:t>OPTIMAL SOLUTION – TOTAL WEEKLY FEED</a:t>
            </a:r>
          </a:p>
        </p:txBody>
      </p:sp>
      <p:pic>
        <p:nvPicPr>
          <p:cNvPr id="7" name="Picture 6">
            <a:extLst>
              <a:ext uri="{FF2B5EF4-FFF2-40B4-BE49-F238E27FC236}">
                <a16:creationId xmlns:a16="http://schemas.microsoft.com/office/drawing/2014/main" id="{8AEDD8E9-9C2F-37FF-5D17-3EB1EF554919}"/>
              </a:ext>
            </a:extLst>
          </p:cNvPr>
          <p:cNvPicPr>
            <a:picLocks noChangeAspect="1"/>
          </p:cNvPicPr>
          <p:nvPr/>
        </p:nvPicPr>
        <p:blipFill>
          <a:blip r:embed="rId3"/>
          <a:stretch>
            <a:fillRect/>
          </a:stretch>
        </p:blipFill>
        <p:spPr>
          <a:xfrm>
            <a:off x="0" y="1103723"/>
            <a:ext cx="12046823" cy="5347313"/>
          </a:xfrm>
          <a:prstGeom prst="rect">
            <a:avLst/>
          </a:prstGeom>
        </p:spPr>
      </p:pic>
    </p:spTree>
    <p:extLst>
      <p:ext uri="{BB962C8B-B14F-4D97-AF65-F5344CB8AC3E}">
        <p14:creationId xmlns:p14="http://schemas.microsoft.com/office/powerpoint/2010/main" val="2627115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SOLUTION – FEED BREAKDOWN</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515683"/>
          </a:xfrm>
        </p:spPr>
        <p:txBody>
          <a:bodyPr/>
          <a:lstStyle/>
          <a:p>
            <a:pPr marL="0" indent="0">
              <a:buNone/>
            </a:pPr>
            <a:r>
              <a:rPr lang="en-US" dirty="0"/>
              <a:t>The units of feed which achieve the optimal profit are given below: </a:t>
            </a:r>
          </a:p>
        </p:txBody>
      </p:sp>
      <p:pic>
        <p:nvPicPr>
          <p:cNvPr id="17" name="Picture 16">
            <a:extLst>
              <a:ext uri="{FF2B5EF4-FFF2-40B4-BE49-F238E27FC236}">
                <a16:creationId xmlns:a16="http://schemas.microsoft.com/office/drawing/2014/main" id="{C44F090F-A2CC-FEE4-3DC4-5074F31C8D43}"/>
              </a:ext>
            </a:extLst>
          </p:cNvPr>
          <p:cNvPicPr>
            <a:picLocks noChangeAspect="1"/>
          </p:cNvPicPr>
          <p:nvPr/>
        </p:nvPicPr>
        <p:blipFill>
          <a:blip r:embed="rId3"/>
          <a:stretch>
            <a:fillRect/>
          </a:stretch>
        </p:blipFill>
        <p:spPr>
          <a:xfrm>
            <a:off x="24824" y="1328107"/>
            <a:ext cx="11469976" cy="5177624"/>
          </a:xfrm>
          <a:prstGeom prst="rect">
            <a:avLst/>
          </a:prstGeom>
        </p:spPr>
      </p:pic>
    </p:spTree>
    <p:extLst>
      <p:ext uri="{BB962C8B-B14F-4D97-AF65-F5344CB8AC3E}">
        <p14:creationId xmlns:p14="http://schemas.microsoft.com/office/powerpoint/2010/main" val="2001920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SOLUTION</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515683"/>
          </a:xfrm>
        </p:spPr>
        <p:txBody>
          <a:bodyPr/>
          <a:lstStyle/>
          <a:p>
            <a:pPr marL="0" indent="0">
              <a:buNone/>
            </a:pPr>
            <a:r>
              <a:rPr lang="en-US" dirty="0"/>
              <a:t>The units of feed which achieve the optimal profit are given below: </a:t>
            </a:r>
          </a:p>
        </p:txBody>
      </p:sp>
      <p:sp>
        <p:nvSpPr>
          <p:cNvPr id="9" name="Content Placeholder 2">
            <a:extLst>
              <a:ext uri="{FF2B5EF4-FFF2-40B4-BE49-F238E27FC236}">
                <a16:creationId xmlns:a16="http://schemas.microsoft.com/office/drawing/2014/main" id="{6D244F99-B50F-D488-10EF-6972E9A228B7}"/>
              </a:ext>
            </a:extLst>
          </p:cNvPr>
          <p:cNvSpPr txBox="1">
            <a:spLocks/>
          </p:cNvSpPr>
          <p:nvPr/>
        </p:nvSpPr>
        <p:spPr>
          <a:xfrm>
            <a:off x="694799" y="2113613"/>
            <a:ext cx="5003799" cy="398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Total Weekly Feed</a:t>
            </a:r>
          </a:p>
          <a:p>
            <a:pPr marL="0" indent="0">
              <a:buFont typeface="Arial" panose="020B0604020202020204" pitchFamily="34" charset="0"/>
              <a:buNone/>
            </a:pPr>
            <a:endParaRPr lang="en-US" dirty="0"/>
          </a:p>
          <a:p>
            <a:endParaRPr lang="en-US" dirty="0"/>
          </a:p>
          <a:p>
            <a:endParaRPr lang="en-US" dirty="0"/>
          </a:p>
        </p:txBody>
      </p:sp>
      <p:sp>
        <p:nvSpPr>
          <p:cNvPr id="10" name="Content Placeholder 2">
            <a:extLst>
              <a:ext uri="{FF2B5EF4-FFF2-40B4-BE49-F238E27FC236}">
                <a16:creationId xmlns:a16="http://schemas.microsoft.com/office/drawing/2014/main" id="{15DFA5D2-E04E-F9E7-4091-8E26A63A20B8}"/>
              </a:ext>
            </a:extLst>
          </p:cNvPr>
          <p:cNvSpPr txBox="1">
            <a:spLocks/>
          </p:cNvSpPr>
          <p:nvPr/>
        </p:nvSpPr>
        <p:spPr>
          <a:xfrm>
            <a:off x="6323212" y="2113612"/>
            <a:ext cx="5158885" cy="398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Extra Weekly Feed for Profit</a:t>
            </a:r>
          </a:p>
          <a:p>
            <a:pPr marL="0" indent="0">
              <a:buFont typeface="Arial" panose="020B0604020202020204" pitchFamily="34" charse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E6856534-8273-163A-7711-1625AE44818D}"/>
              </a:ext>
            </a:extLst>
          </p:cNvPr>
          <p:cNvPicPr>
            <a:picLocks noChangeAspect="1"/>
          </p:cNvPicPr>
          <p:nvPr/>
        </p:nvPicPr>
        <p:blipFill>
          <a:blip r:embed="rId3"/>
          <a:stretch>
            <a:fillRect/>
          </a:stretch>
        </p:blipFill>
        <p:spPr>
          <a:xfrm>
            <a:off x="694798" y="2512308"/>
            <a:ext cx="5158884" cy="2828221"/>
          </a:xfrm>
          <a:prstGeom prst="rect">
            <a:avLst/>
          </a:prstGeom>
        </p:spPr>
      </p:pic>
      <p:pic>
        <p:nvPicPr>
          <p:cNvPr id="11" name="Picture 10">
            <a:extLst>
              <a:ext uri="{FF2B5EF4-FFF2-40B4-BE49-F238E27FC236}">
                <a16:creationId xmlns:a16="http://schemas.microsoft.com/office/drawing/2014/main" id="{CDB631C7-8BEB-B39D-02F2-797D6096CFFC}"/>
              </a:ext>
            </a:extLst>
          </p:cNvPr>
          <p:cNvPicPr>
            <a:picLocks noChangeAspect="1"/>
          </p:cNvPicPr>
          <p:nvPr/>
        </p:nvPicPr>
        <p:blipFill>
          <a:blip r:embed="rId4"/>
          <a:stretch>
            <a:fillRect/>
          </a:stretch>
        </p:blipFill>
        <p:spPr>
          <a:xfrm>
            <a:off x="6338320" y="2525842"/>
            <a:ext cx="5196034" cy="2828221"/>
          </a:xfrm>
          <a:prstGeom prst="rect">
            <a:avLst/>
          </a:prstGeom>
        </p:spPr>
      </p:pic>
    </p:spTree>
    <p:extLst>
      <p:ext uri="{BB962C8B-B14F-4D97-AF65-F5344CB8AC3E}">
        <p14:creationId xmlns:p14="http://schemas.microsoft.com/office/powerpoint/2010/main" val="1400000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OBSERVATIONS</a:t>
            </a:r>
          </a:p>
        </p:txBody>
      </p:sp>
      <p:sp>
        <p:nvSpPr>
          <p:cNvPr id="11" name="Rounded Rectangle 10">
            <a:extLst>
              <a:ext uri="{FF2B5EF4-FFF2-40B4-BE49-F238E27FC236}">
                <a16:creationId xmlns:a16="http://schemas.microsoft.com/office/drawing/2014/main" id="{32C0C6EA-5416-9EB5-194D-8727B680F975}"/>
              </a:ext>
            </a:extLst>
          </p:cNvPr>
          <p:cNvSpPr/>
          <p:nvPr/>
        </p:nvSpPr>
        <p:spPr>
          <a:xfrm>
            <a:off x="629843" y="1864658"/>
            <a:ext cx="3312000" cy="4391235"/>
          </a:xfrm>
          <a:prstGeom prst="roundRect">
            <a:avLst>
              <a:gd name="adj" fmla="val 18014"/>
            </a:avLst>
          </a:prstGeom>
          <a:solidFill>
            <a:schemeClr val="bg1">
              <a:lumMod val="85000"/>
              <a:lumOff val="15000"/>
              <a:alpha val="8143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192402F-05FD-D650-1875-1251488FC85A}"/>
              </a:ext>
            </a:extLst>
          </p:cNvPr>
          <p:cNvSpPr txBox="1">
            <a:spLocks/>
          </p:cNvSpPr>
          <p:nvPr/>
        </p:nvSpPr>
        <p:spPr>
          <a:xfrm>
            <a:off x="971843" y="3018018"/>
            <a:ext cx="2628000" cy="323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75000"/>
                  </a:schemeClr>
                </a:solidFill>
              </a:rPr>
              <a:t>There is a decrease in the weekly feed amount in the final weeks is evident. </a:t>
            </a:r>
          </a:p>
          <a:p>
            <a:pPr marL="0" indent="0">
              <a:buFont typeface="Arial" panose="020B0604020202020204" pitchFamily="34" charset="0"/>
              <a:buNone/>
            </a:pPr>
            <a:r>
              <a:rPr lang="en-US" sz="2000" dirty="0">
                <a:solidFill>
                  <a:schemeClr val="tx1">
                    <a:lumMod val="75000"/>
                  </a:schemeClr>
                </a:solidFill>
              </a:rPr>
              <a:t>This is unsurprising as it would be beneficial to minimise the penalty incurred. </a:t>
            </a:r>
            <a:endParaRPr lang="en-US" sz="1800" dirty="0"/>
          </a:p>
          <a:p>
            <a:endParaRPr lang="en-US" dirty="0"/>
          </a:p>
          <a:p>
            <a:endParaRPr lang="en-US" dirty="0"/>
          </a:p>
        </p:txBody>
      </p:sp>
      <p:sp>
        <p:nvSpPr>
          <p:cNvPr id="12" name="Rounded Rectangle 11">
            <a:extLst>
              <a:ext uri="{FF2B5EF4-FFF2-40B4-BE49-F238E27FC236}">
                <a16:creationId xmlns:a16="http://schemas.microsoft.com/office/drawing/2014/main" id="{0ACD5A67-E1F8-530E-4236-A1CE019E6E40}"/>
              </a:ext>
            </a:extLst>
          </p:cNvPr>
          <p:cNvSpPr/>
          <p:nvPr/>
        </p:nvSpPr>
        <p:spPr>
          <a:xfrm>
            <a:off x="4440000" y="1864658"/>
            <a:ext cx="3312000" cy="4391235"/>
          </a:xfrm>
          <a:prstGeom prst="roundRect">
            <a:avLst>
              <a:gd name="adj" fmla="val 18014"/>
            </a:avLst>
          </a:prstGeom>
          <a:solidFill>
            <a:schemeClr val="bg1">
              <a:lumMod val="85000"/>
              <a:lumOff val="15000"/>
              <a:alpha val="8143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59C0E653-98D5-26AC-44FA-89CCF6DE3EAF}"/>
              </a:ext>
            </a:extLst>
          </p:cNvPr>
          <p:cNvSpPr txBox="1">
            <a:spLocks/>
          </p:cNvSpPr>
          <p:nvPr/>
        </p:nvSpPr>
        <p:spPr>
          <a:xfrm>
            <a:off x="4782000" y="3018018"/>
            <a:ext cx="2628000" cy="6445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75000"/>
                  </a:schemeClr>
                </a:solidFill>
              </a:rPr>
              <a:t>Overall profit after 52 weeks decreased by</a:t>
            </a:r>
            <a:endParaRPr lang="en-US" sz="1800" dirty="0"/>
          </a:p>
          <a:p>
            <a:pPr marL="0" indent="0">
              <a:buFont typeface="Arial" panose="020B0604020202020204" pitchFamily="34" charset="0"/>
              <a:buNone/>
            </a:pPr>
            <a:endParaRPr lang="en-US" dirty="0"/>
          </a:p>
          <a:p>
            <a:endParaRPr lang="en-US" dirty="0"/>
          </a:p>
          <a:p>
            <a:endParaRPr lang="en-US" dirty="0"/>
          </a:p>
        </p:txBody>
      </p:sp>
      <p:sp>
        <p:nvSpPr>
          <p:cNvPr id="23" name="TextBox 22">
            <a:extLst>
              <a:ext uri="{FF2B5EF4-FFF2-40B4-BE49-F238E27FC236}">
                <a16:creationId xmlns:a16="http://schemas.microsoft.com/office/drawing/2014/main" id="{86DD0A34-EF34-2D35-B5B3-C74238F241D9}"/>
              </a:ext>
            </a:extLst>
          </p:cNvPr>
          <p:cNvSpPr txBox="1"/>
          <p:nvPr/>
        </p:nvSpPr>
        <p:spPr>
          <a:xfrm>
            <a:off x="4780800" y="3826610"/>
            <a:ext cx="2628000" cy="646331"/>
          </a:xfrm>
          <a:prstGeom prst="rect">
            <a:avLst/>
          </a:prstGeom>
          <a:noFill/>
        </p:spPr>
        <p:txBody>
          <a:bodyPr wrap="square">
            <a:spAutoFit/>
          </a:bodyPr>
          <a:lstStyle/>
          <a:p>
            <a:pPr marL="0" indent="0">
              <a:buFont typeface="Arial" panose="020B0604020202020204" pitchFamily="34" charset="0"/>
              <a:buNone/>
            </a:pPr>
            <a:r>
              <a:rPr lang="en-US" sz="3600" b="1" dirty="0">
                <a:latin typeface="Tahoma" panose="020B0604030504040204" pitchFamily="34" charset="0"/>
                <a:ea typeface="Tahoma" panose="020B0604030504040204" pitchFamily="34" charset="0"/>
                <a:cs typeface="Tahoma" panose="020B0604030504040204" pitchFamily="34" charset="0"/>
              </a:rPr>
              <a:t>$386.40 </a:t>
            </a:r>
          </a:p>
        </p:txBody>
      </p:sp>
      <p:sp>
        <p:nvSpPr>
          <p:cNvPr id="24" name="Content Placeholder 2">
            <a:extLst>
              <a:ext uri="{FF2B5EF4-FFF2-40B4-BE49-F238E27FC236}">
                <a16:creationId xmlns:a16="http://schemas.microsoft.com/office/drawing/2014/main" id="{9DA802B5-F838-DBE1-FB29-0ABF90BCA477}"/>
              </a:ext>
            </a:extLst>
          </p:cNvPr>
          <p:cNvSpPr txBox="1">
            <a:spLocks/>
          </p:cNvSpPr>
          <p:nvPr/>
        </p:nvSpPr>
        <p:spPr>
          <a:xfrm>
            <a:off x="4782000" y="4636956"/>
            <a:ext cx="2628000" cy="1871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75000"/>
                  </a:schemeClr>
                </a:solidFill>
              </a:rPr>
              <a:t>This correlates to a decrease of 92 extra units of feed in the 52 weeks. </a:t>
            </a:r>
            <a:endParaRPr lang="en-US" sz="1800" dirty="0"/>
          </a:p>
          <a:p>
            <a:pPr marL="0" indent="0">
              <a:buFont typeface="Arial" panose="020B0604020202020204" pitchFamily="34" charset="0"/>
              <a:buNone/>
            </a:pPr>
            <a:endParaRPr lang="en-US" dirty="0"/>
          </a:p>
          <a:p>
            <a:endParaRPr lang="en-US" dirty="0"/>
          </a:p>
          <a:p>
            <a:endParaRPr lang="en-US" dirty="0"/>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096000" y="372244"/>
            <a:ext cx="5221574" cy="279828"/>
          </a:xfrm>
        </p:spPr>
        <p:txBody>
          <a:bodyPr>
            <a:normAutofit fontScale="92500" lnSpcReduction="10000"/>
          </a:bodyPr>
          <a:lstStyle/>
          <a:p>
            <a:pPr marL="0" indent="0">
              <a:buNone/>
            </a:pPr>
            <a:endParaRPr lang="en-US" dirty="0"/>
          </a:p>
          <a:p>
            <a:pPr marL="0" indent="0">
              <a:buNone/>
            </a:pPr>
            <a:endParaRPr lang="en-US" sz="1600" dirty="0"/>
          </a:p>
          <a:p>
            <a:endParaRPr lang="en-US" sz="1600" dirty="0"/>
          </a:p>
          <a:p>
            <a:endParaRPr lang="en-US" dirty="0"/>
          </a:p>
        </p:txBody>
      </p:sp>
      <p:sp>
        <p:nvSpPr>
          <p:cNvPr id="13" name="Rounded Rectangle 12">
            <a:extLst>
              <a:ext uri="{FF2B5EF4-FFF2-40B4-BE49-F238E27FC236}">
                <a16:creationId xmlns:a16="http://schemas.microsoft.com/office/drawing/2014/main" id="{E0190116-3F41-321A-7FFC-5A651D3FF0FC}"/>
              </a:ext>
            </a:extLst>
          </p:cNvPr>
          <p:cNvSpPr/>
          <p:nvPr/>
        </p:nvSpPr>
        <p:spPr>
          <a:xfrm>
            <a:off x="8182800" y="1864658"/>
            <a:ext cx="3312000" cy="4391235"/>
          </a:xfrm>
          <a:prstGeom prst="roundRect">
            <a:avLst>
              <a:gd name="adj" fmla="val 18014"/>
            </a:avLst>
          </a:prstGeom>
          <a:solidFill>
            <a:schemeClr val="bg1">
              <a:lumMod val="85000"/>
              <a:lumOff val="15000"/>
              <a:alpha val="8143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F51CF57F-82B6-E2AB-5814-B4C1A9F41015}"/>
              </a:ext>
            </a:extLst>
          </p:cNvPr>
          <p:cNvSpPr txBox="1">
            <a:spLocks/>
          </p:cNvSpPr>
          <p:nvPr/>
        </p:nvSpPr>
        <p:spPr>
          <a:xfrm>
            <a:off x="8524800" y="3018018"/>
            <a:ext cx="2628000" cy="323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75000"/>
                  </a:schemeClr>
                </a:solidFill>
              </a:rPr>
              <a:t>In week 46, there is a sharp drop in feed for the herd – only meeting the required feed by 3 units. </a:t>
            </a:r>
            <a:endParaRPr lang="en-US" sz="1800" dirty="0"/>
          </a:p>
          <a:p>
            <a:endParaRPr lang="en-US" dirty="0"/>
          </a:p>
          <a:p>
            <a:endParaRPr lang="en-US" dirty="0"/>
          </a:p>
        </p:txBody>
      </p:sp>
      <p:sp>
        <p:nvSpPr>
          <p:cNvPr id="5" name="Oval 4">
            <a:extLst>
              <a:ext uri="{FF2B5EF4-FFF2-40B4-BE49-F238E27FC236}">
                <a16:creationId xmlns:a16="http://schemas.microsoft.com/office/drawing/2014/main" id="{F53BA6CA-F0DF-9397-88B9-4C868568546D}"/>
              </a:ext>
            </a:extLst>
          </p:cNvPr>
          <p:cNvSpPr/>
          <p:nvPr/>
        </p:nvSpPr>
        <p:spPr>
          <a:xfrm>
            <a:off x="1685678" y="1498687"/>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EBB2FA-D791-1E60-9E41-5709E994D5E9}"/>
              </a:ext>
            </a:extLst>
          </p:cNvPr>
          <p:cNvSpPr/>
          <p:nvPr/>
        </p:nvSpPr>
        <p:spPr>
          <a:xfrm>
            <a:off x="5494635" y="1508523"/>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1F897B6-66FA-895C-CE0B-F9D992526811}"/>
              </a:ext>
            </a:extLst>
          </p:cNvPr>
          <p:cNvSpPr/>
          <p:nvPr/>
        </p:nvSpPr>
        <p:spPr>
          <a:xfrm>
            <a:off x="9238635" y="1508523"/>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aret Down with solid fill">
            <a:extLst>
              <a:ext uri="{FF2B5EF4-FFF2-40B4-BE49-F238E27FC236}">
                <a16:creationId xmlns:a16="http://schemas.microsoft.com/office/drawing/2014/main" id="{74688223-8A2A-90B3-45B3-6C170B25C5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3876" y="1480893"/>
            <a:ext cx="1354139" cy="1354139"/>
          </a:xfrm>
          <a:prstGeom prst="rect">
            <a:avLst/>
          </a:prstGeom>
        </p:spPr>
      </p:pic>
      <p:pic>
        <p:nvPicPr>
          <p:cNvPr id="20" name="Graphic 19" descr="Bar graph with downward trend with solid fill">
            <a:extLst>
              <a:ext uri="{FF2B5EF4-FFF2-40B4-BE49-F238E27FC236}">
                <a16:creationId xmlns:a16="http://schemas.microsoft.com/office/drawing/2014/main" id="{A2A59BCA-5ED9-11FA-6A86-AE73AB84FC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1600" y="1651487"/>
            <a:ext cx="914400" cy="914400"/>
          </a:xfrm>
          <a:prstGeom prst="rect">
            <a:avLst/>
          </a:prstGeom>
        </p:spPr>
      </p:pic>
      <p:pic>
        <p:nvPicPr>
          <p:cNvPr id="25" name="Graphic 24" descr="Piggy Bank with solid fill">
            <a:extLst>
              <a:ext uri="{FF2B5EF4-FFF2-40B4-BE49-F238E27FC236}">
                <a16:creationId xmlns:a16="http://schemas.microsoft.com/office/drawing/2014/main" id="{BEF23ED8-2682-8DB4-E57C-3C944BF2C0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9216" y="1565213"/>
            <a:ext cx="1076357" cy="1076357"/>
          </a:xfrm>
          <a:prstGeom prst="rect">
            <a:avLst/>
          </a:prstGeom>
        </p:spPr>
      </p:pic>
    </p:spTree>
    <p:extLst>
      <p:ext uri="{BB962C8B-B14F-4D97-AF65-F5344CB8AC3E}">
        <p14:creationId xmlns:p14="http://schemas.microsoft.com/office/powerpoint/2010/main" val="4119490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C76FA49-F64D-FD42-8611-737D93530EA6}"/>
              </a:ext>
            </a:extLst>
          </p:cNvPr>
          <p:cNvGrpSpPr/>
          <p:nvPr/>
        </p:nvGrpSpPr>
        <p:grpSpPr>
          <a:xfrm>
            <a:off x="-574220" y="1628078"/>
            <a:ext cx="13340441" cy="5229922"/>
            <a:chOff x="-574220" y="2174646"/>
            <a:chExt cx="13340441" cy="4683354"/>
          </a:xfrm>
          <a:blipFill dpi="0" rotWithShape="1">
            <a:blip r:embed="rId3">
              <a:alphaModFix amt="59000"/>
            </a:blip>
            <a:srcRect/>
            <a:stretch>
              <a:fillRect l="4000" t="-44000" r="4000" b="-32000"/>
            </a:stretch>
          </a:blipFill>
        </p:grpSpPr>
        <p:sp>
          <p:nvSpPr>
            <p:cNvPr id="7" name="Round Same-side Corner of Rectangle 6">
              <a:extLst>
                <a:ext uri="{FF2B5EF4-FFF2-40B4-BE49-F238E27FC236}">
                  <a16:creationId xmlns:a16="http://schemas.microsoft.com/office/drawing/2014/main" id="{C7573C8E-B70C-58D0-BFE4-AA202D461FCA}"/>
                </a:ext>
              </a:extLst>
            </p:cNvPr>
            <p:cNvSpPr/>
            <p:nvPr/>
          </p:nvSpPr>
          <p:spPr>
            <a:xfrm>
              <a:off x="645161" y="2902007"/>
              <a:ext cx="1146629" cy="3955993"/>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side Corner of Rectangle 7">
              <a:extLst>
                <a:ext uri="{FF2B5EF4-FFF2-40B4-BE49-F238E27FC236}">
                  <a16:creationId xmlns:a16="http://schemas.microsoft.com/office/drawing/2014/main" id="{CCD62AC1-A251-5AAD-1D8A-D3DD2D1E2DCF}"/>
                </a:ext>
              </a:extLst>
            </p:cNvPr>
            <p:cNvSpPr/>
            <p:nvPr/>
          </p:nvSpPr>
          <p:spPr>
            <a:xfrm>
              <a:off x="1864542" y="2591164"/>
              <a:ext cx="1146629" cy="42668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ame-side Corner of Rectangle 8">
              <a:extLst>
                <a:ext uri="{FF2B5EF4-FFF2-40B4-BE49-F238E27FC236}">
                  <a16:creationId xmlns:a16="http://schemas.microsoft.com/office/drawing/2014/main" id="{BAD4EDE6-DDA4-4F6C-2F01-ADD822EE2682}"/>
                </a:ext>
              </a:extLst>
            </p:cNvPr>
            <p:cNvSpPr/>
            <p:nvPr/>
          </p:nvSpPr>
          <p:spPr>
            <a:xfrm>
              <a:off x="3083923" y="2174646"/>
              <a:ext cx="1146629" cy="4683354"/>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9">
              <a:extLst>
                <a:ext uri="{FF2B5EF4-FFF2-40B4-BE49-F238E27FC236}">
                  <a16:creationId xmlns:a16="http://schemas.microsoft.com/office/drawing/2014/main" id="{5DA2020F-AD61-FE5A-8AC4-D0FAAF193109}"/>
                </a:ext>
              </a:extLst>
            </p:cNvPr>
            <p:cNvSpPr/>
            <p:nvPr/>
          </p:nvSpPr>
          <p:spPr>
            <a:xfrm>
              <a:off x="4303304" y="3812324"/>
              <a:ext cx="1146629" cy="304567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side Corner of Rectangle 10">
              <a:extLst>
                <a:ext uri="{FF2B5EF4-FFF2-40B4-BE49-F238E27FC236}">
                  <a16:creationId xmlns:a16="http://schemas.microsoft.com/office/drawing/2014/main" id="{8C181BC3-4F01-7809-305C-A1785908EDC7}"/>
                </a:ext>
              </a:extLst>
            </p:cNvPr>
            <p:cNvSpPr/>
            <p:nvPr/>
          </p:nvSpPr>
          <p:spPr>
            <a:xfrm>
              <a:off x="5522685" y="3551648"/>
              <a:ext cx="1146629" cy="330635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side Corner of Rectangle 12">
              <a:extLst>
                <a:ext uri="{FF2B5EF4-FFF2-40B4-BE49-F238E27FC236}">
                  <a16:creationId xmlns:a16="http://schemas.microsoft.com/office/drawing/2014/main" id="{3A45052A-CC1E-93A6-15C2-C7A1F58AFB7F}"/>
                </a:ext>
              </a:extLst>
            </p:cNvPr>
            <p:cNvSpPr/>
            <p:nvPr/>
          </p:nvSpPr>
          <p:spPr>
            <a:xfrm>
              <a:off x="6742066" y="4347140"/>
              <a:ext cx="1146629" cy="2510860"/>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ame-side Corner of Rectangle 13">
              <a:extLst>
                <a:ext uri="{FF2B5EF4-FFF2-40B4-BE49-F238E27FC236}">
                  <a16:creationId xmlns:a16="http://schemas.microsoft.com/office/drawing/2014/main" id="{42158646-BF14-0FC6-4D57-735083525E73}"/>
                </a:ext>
              </a:extLst>
            </p:cNvPr>
            <p:cNvSpPr/>
            <p:nvPr/>
          </p:nvSpPr>
          <p:spPr>
            <a:xfrm>
              <a:off x="7961447" y="2591164"/>
              <a:ext cx="1146629" cy="42668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D8957DEE-6234-0884-FFD0-764D2D3A2AA3}"/>
                </a:ext>
              </a:extLst>
            </p:cNvPr>
            <p:cNvSpPr/>
            <p:nvPr/>
          </p:nvSpPr>
          <p:spPr>
            <a:xfrm>
              <a:off x="9180828" y="3551648"/>
              <a:ext cx="1146629" cy="330635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side Corner of Rectangle 15">
              <a:extLst>
                <a:ext uri="{FF2B5EF4-FFF2-40B4-BE49-F238E27FC236}">
                  <a16:creationId xmlns:a16="http://schemas.microsoft.com/office/drawing/2014/main" id="{23647D1D-C35B-15E7-4A29-E0DC23F86475}"/>
                </a:ext>
              </a:extLst>
            </p:cNvPr>
            <p:cNvSpPr/>
            <p:nvPr/>
          </p:nvSpPr>
          <p:spPr>
            <a:xfrm>
              <a:off x="10400209" y="4492518"/>
              <a:ext cx="1146629" cy="236548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side Corner of Rectangle 16">
              <a:extLst>
                <a:ext uri="{FF2B5EF4-FFF2-40B4-BE49-F238E27FC236}">
                  <a16:creationId xmlns:a16="http://schemas.microsoft.com/office/drawing/2014/main" id="{5F8EE4AE-26BD-784C-17EA-1F0B684FF512}"/>
                </a:ext>
              </a:extLst>
            </p:cNvPr>
            <p:cNvSpPr/>
            <p:nvPr/>
          </p:nvSpPr>
          <p:spPr>
            <a:xfrm>
              <a:off x="-574220" y="4703349"/>
              <a:ext cx="1146629" cy="21546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ame-side Corner of Rectangle 17">
              <a:extLst>
                <a:ext uri="{FF2B5EF4-FFF2-40B4-BE49-F238E27FC236}">
                  <a16:creationId xmlns:a16="http://schemas.microsoft.com/office/drawing/2014/main" id="{8357EE44-061B-F3F8-157D-50C8F88EC337}"/>
                </a:ext>
              </a:extLst>
            </p:cNvPr>
            <p:cNvSpPr/>
            <p:nvPr/>
          </p:nvSpPr>
          <p:spPr>
            <a:xfrm>
              <a:off x="11619592" y="3999273"/>
              <a:ext cx="1146629" cy="285872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CDB0D6A1-DF6E-F13E-4B1C-C37B053F6880}"/>
              </a:ext>
            </a:extLst>
          </p:cNvPr>
          <p:cNvSpPr>
            <a:spLocks noGrp="1"/>
          </p:cNvSpPr>
          <p:nvPr>
            <p:ph type="title"/>
          </p:nvPr>
        </p:nvSpPr>
        <p:spPr/>
        <p:txBody>
          <a:bodyPr>
            <a:normAutofit/>
          </a:bodyPr>
          <a:lstStyle/>
          <a:p>
            <a:r>
              <a:rPr lang="en-US" sz="3600" dirty="0"/>
              <a:t>COMMUNICATION 13</a:t>
            </a:r>
          </a:p>
        </p:txBody>
      </p:sp>
    </p:spTree>
    <p:extLst>
      <p:ext uri="{BB962C8B-B14F-4D97-AF65-F5344CB8AC3E}">
        <p14:creationId xmlns:p14="http://schemas.microsoft.com/office/powerpoint/2010/main" val="3534963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5400000" cy="4848856"/>
          </a:xfrm>
        </p:spPr>
        <p:txBody>
          <a:bodyPr/>
          <a:lstStyle/>
          <a:p>
            <a:pPr marL="0" indent="0">
              <a:buNone/>
            </a:pPr>
            <a:r>
              <a:rPr lang="en-US" dirty="0"/>
              <a:t>To improve the applicability of the model to a real-life scenario, the growth model of the grass was refined to account for changes in weather. </a:t>
            </a:r>
          </a:p>
          <a:p>
            <a:pPr marL="0" indent="0">
              <a:buNone/>
            </a:pPr>
            <a:r>
              <a:rPr lang="en-US" dirty="0"/>
              <a:t>For simplicity, it was assumed weather would be good 50% of the time and poor the other 50%.  </a:t>
            </a:r>
          </a:p>
          <a:p>
            <a:pPr marL="0" indent="0">
              <a:buNone/>
            </a:pPr>
            <a:endParaRPr lang="en-US" sz="1600" dirty="0"/>
          </a:p>
          <a:p>
            <a:endParaRPr lang="en-US" sz="1600" dirty="0"/>
          </a:p>
          <a:p>
            <a:endParaRPr lang="en-US" dirty="0"/>
          </a:p>
        </p:txBody>
      </p:sp>
      <p:grpSp>
        <p:nvGrpSpPr>
          <p:cNvPr id="6" name="Group 5">
            <a:extLst>
              <a:ext uri="{FF2B5EF4-FFF2-40B4-BE49-F238E27FC236}">
                <a16:creationId xmlns:a16="http://schemas.microsoft.com/office/drawing/2014/main" id="{020C7AB0-C492-1654-A42C-D790A96A2053}"/>
              </a:ext>
            </a:extLst>
          </p:cNvPr>
          <p:cNvGrpSpPr/>
          <p:nvPr/>
        </p:nvGrpSpPr>
        <p:grpSpPr>
          <a:xfrm>
            <a:off x="0" y="3233468"/>
            <a:ext cx="10800000" cy="3624532"/>
            <a:chOff x="0" y="3233468"/>
            <a:chExt cx="10800000" cy="3624532"/>
          </a:xfrm>
        </p:grpSpPr>
        <p:sp>
          <p:nvSpPr>
            <p:cNvPr id="9" name="Round Same-side Corner of Rectangle 8">
              <a:extLst>
                <a:ext uri="{FF2B5EF4-FFF2-40B4-BE49-F238E27FC236}">
                  <a16:creationId xmlns:a16="http://schemas.microsoft.com/office/drawing/2014/main" id="{A0B1E1BF-D7D3-1A95-6DAC-AF7CDE38D8C5}"/>
                </a:ext>
              </a:extLst>
            </p:cNvPr>
            <p:cNvSpPr/>
            <p:nvPr/>
          </p:nvSpPr>
          <p:spPr>
            <a:xfrm rot="5400000" flipH="1">
              <a:off x="4824000" y="882000"/>
              <a:ext cx="1152000" cy="1080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27009A7E-77CE-4512-EE23-825ABDF7270B}"/>
                </a:ext>
              </a:extLst>
            </p:cNvPr>
            <p:cNvSpPr/>
            <p:nvPr/>
          </p:nvSpPr>
          <p:spPr>
            <a:xfrm rot="5400000" flipH="1">
              <a:off x="3744000" y="725734"/>
              <a:ext cx="1152000" cy="864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side Corner of Rectangle 4">
              <a:extLst>
                <a:ext uri="{FF2B5EF4-FFF2-40B4-BE49-F238E27FC236}">
                  <a16:creationId xmlns:a16="http://schemas.microsoft.com/office/drawing/2014/main" id="{B861F61F-29A5-788F-CC7C-AB1831FD2AA1}"/>
                </a:ext>
              </a:extLst>
            </p:cNvPr>
            <p:cNvSpPr/>
            <p:nvPr/>
          </p:nvSpPr>
          <p:spPr>
            <a:xfrm rot="5400000" flipH="1">
              <a:off x="2664000" y="569468"/>
              <a:ext cx="1152000" cy="648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060F1AA4-ACF0-B0C7-9105-6B50BBA374CB}"/>
              </a:ext>
            </a:extLst>
          </p:cNvPr>
          <p:cNvSpPr txBox="1"/>
          <p:nvPr/>
        </p:nvSpPr>
        <p:spPr>
          <a:xfrm>
            <a:off x="7765066" y="3869569"/>
            <a:ext cx="4017455" cy="1200329"/>
          </a:xfrm>
          <a:prstGeom prst="rect">
            <a:avLst/>
          </a:prstGeom>
          <a:noFill/>
        </p:spPr>
        <p:txBody>
          <a:bodyPr wrap="square">
            <a:spAutoFit/>
          </a:bodyPr>
          <a:lstStyle/>
          <a:p>
            <a:r>
              <a:rPr lang="en-AU" sz="7200" b="1" i="0" u="none" strike="noStrike" spc="-300" dirty="0">
                <a:effectLst/>
                <a:latin typeface="Tahoma" panose="020B0604030504040204" pitchFamily="34" charset="0"/>
                <a:ea typeface="Tahoma" panose="020B0604030504040204" pitchFamily="34" charset="0"/>
                <a:cs typeface="Tahoma" panose="020B0604030504040204" pitchFamily="34" charset="0"/>
              </a:rPr>
              <a:t>6502.80</a:t>
            </a:r>
            <a:endParaRPr lang="en-US" sz="7200" spc="-300" dirty="0">
              <a:latin typeface="Tahoma" panose="020B0604030504040204" pitchFamily="34" charset="0"/>
              <a:ea typeface="Tahoma" panose="020B0604030504040204" pitchFamily="34" charset="0"/>
              <a:cs typeface="Tahoma" panose="020B0604030504040204" pitchFamily="34" charset="0"/>
            </a:endParaRPr>
          </a:p>
        </p:txBody>
      </p:sp>
      <p:grpSp>
        <p:nvGrpSpPr>
          <p:cNvPr id="27" name="Group 26">
            <a:extLst>
              <a:ext uri="{FF2B5EF4-FFF2-40B4-BE49-F238E27FC236}">
                <a16:creationId xmlns:a16="http://schemas.microsoft.com/office/drawing/2014/main" id="{638692E9-CE0F-11F8-9790-E62232FFC491}"/>
              </a:ext>
            </a:extLst>
          </p:cNvPr>
          <p:cNvGrpSpPr/>
          <p:nvPr/>
        </p:nvGrpSpPr>
        <p:grpSpPr>
          <a:xfrm>
            <a:off x="6530636" y="3938326"/>
            <a:ext cx="1234430" cy="1200329"/>
            <a:chOff x="1916569" y="3653870"/>
            <a:chExt cx="1651150" cy="1605538"/>
          </a:xfrm>
        </p:grpSpPr>
        <p:sp>
          <p:nvSpPr>
            <p:cNvPr id="28" name="Oval 27">
              <a:extLst>
                <a:ext uri="{FF2B5EF4-FFF2-40B4-BE49-F238E27FC236}">
                  <a16:creationId xmlns:a16="http://schemas.microsoft.com/office/drawing/2014/main" id="{A22D31C7-564A-A12C-9D27-D2C8B8070871}"/>
                </a:ext>
              </a:extLst>
            </p:cNvPr>
            <p:cNvSpPr/>
            <p:nvPr/>
          </p:nvSpPr>
          <p:spPr>
            <a:xfrm>
              <a:off x="1939375" y="3653870"/>
              <a:ext cx="1605538" cy="1605538"/>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Dollar with solid fill">
              <a:extLst>
                <a:ext uri="{FF2B5EF4-FFF2-40B4-BE49-F238E27FC236}">
                  <a16:creationId xmlns:a16="http://schemas.microsoft.com/office/drawing/2014/main" id="{CCAB3DF0-0C87-882E-81E3-A9077514D8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6569" y="3765690"/>
              <a:ext cx="1651150" cy="1381898"/>
            </a:xfrm>
            <a:prstGeom prst="rect">
              <a:avLst/>
            </a:prstGeom>
          </p:spPr>
        </p:pic>
      </p:grpSp>
      <p:sp>
        <p:nvSpPr>
          <p:cNvPr id="7" name="Content Placeholder 2">
            <a:extLst>
              <a:ext uri="{FF2B5EF4-FFF2-40B4-BE49-F238E27FC236}">
                <a16:creationId xmlns:a16="http://schemas.microsoft.com/office/drawing/2014/main" id="{F0FAD307-7354-62D8-3570-E8B0A48221BE}"/>
              </a:ext>
            </a:extLst>
          </p:cNvPr>
          <p:cNvSpPr txBox="1">
            <a:spLocks/>
          </p:cNvSpPr>
          <p:nvPr/>
        </p:nvSpPr>
        <p:spPr>
          <a:xfrm>
            <a:off x="694800" y="3428999"/>
            <a:ext cx="5401200" cy="290036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mathematical model was revised to incorporate this updated function and the new optimal income was determined to be: </a:t>
            </a:r>
          </a:p>
          <a:p>
            <a:endParaRPr lang="en-US" dirty="0"/>
          </a:p>
          <a:p>
            <a:endParaRPr lang="en-US" dirty="0"/>
          </a:p>
        </p:txBody>
      </p:sp>
      <p:grpSp>
        <p:nvGrpSpPr>
          <p:cNvPr id="8" name="Group 7">
            <a:extLst>
              <a:ext uri="{FF2B5EF4-FFF2-40B4-BE49-F238E27FC236}">
                <a16:creationId xmlns:a16="http://schemas.microsoft.com/office/drawing/2014/main" id="{67F64FD9-8608-B476-70AA-359BBD10B338}"/>
              </a:ext>
            </a:extLst>
          </p:cNvPr>
          <p:cNvGrpSpPr/>
          <p:nvPr/>
        </p:nvGrpSpPr>
        <p:grpSpPr>
          <a:xfrm flipH="1" flipV="1">
            <a:off x="6250898" y="45298"/>
            <a:ext cx="5939902" cy="2388266"/>
            <a:chOff x="0" y="3233468"/>
            <a:chExt cx="8640000" cy="2388266"/>
          </a:xfrm>
        </p:grpSpPr>
        <p:sp>
          <p:nvSpPr>
            <p:cNvPr id="11" name="Round Same-side Corner of Rectangle 10">
              <a:extLst>
                <a:ext uri="{FF2B5EF4-FFF2-40B4-BE49-F238E27FC236}">
                  <a16:creationId xmlns:a16="http://schemas.microsoft.com/office/drawing/2014/main" id="{D6675B18-91BC-DD6E-B1A1-CE7E4C3D7871}"/>
                </a:ext>
              </a:extLst>
            </p:cNvPr>
            <p:cNvSpPr/>
            <p:nvPr/>
          </p:nvSpPr>
          <p:spPr>
            <a:xfrm rot="5400000" flipH="1">
              <a:off x="3744000" y="725734"/>
              <a:ext cx="1152000" cy="864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side Corner of Rectangle 11">
              <a:extLst>
                <a:ext uri="{FF2B5EF4-FFF2-40B4-BE49-F238E27FC236}">
                  <a16:creationId xmlns:a16="http://schemas.microsoft.com/office/drawing/2014/main" id="{23C5B0F8-2877-6A87-25C8-26F9D4316EFE}"/>
                </a:ext>
              </a:extLst>
            </p:cNvPr>
            <p:cNvSpPr/>
            <p:nvPr/>
          </p:nvSpPr>
          <p:spPr>
            <a:xfrm rot="5400000" flipH="1">
              <a:off x="2664000" y="569468"/>
              <a:ext cx="1152000" cy="648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8787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6"/>
            <a:ext cx="10800000" cy="3798530"/>
          </a:xfrm>
        </p:spPr>
        <p:txBody>
          <a:bodyPr>
            <a:normAutofit/>
          </a:bodyPr>
          <a:lstStyle/>
          <a:p>
            <a:pPr marL="0" indent="0">
              <a:buNone/>
            </a:pPr>
            <a:r>
              <a:rPr lang="en-US" dirty="0"/>
              <a:t>Unlike the previous communications, with the addition of the consideration for changing weather and this impact on the pasture each week, the problem is no longer deterministic. </a:t>
            </a:r>
          </a:p>
          <a:p>
            <a:pPr marL="0" indent="0">
              <a:buNone/>
            </a:pPr>
            <a:r>
              <a:rPr lang="en-US" dirty="0"/>
              <a:t>Thus, we proceed by describing an </a:t>
            </a:r>
            <a:r>
              <a:rPr lang="en-US" b="1" dirty="0">
                <a:solidFill>
                  <a:schemeClr val="tx1">
                    <a:lumMod val="65000"/>
                  </a:schemeClr>
                </a:solidFill>
              </a:rPr>
              <a:t>optimal strategy</a:t>
            </a:r>
            <a:r>
              <a:rPr lang="en-US" dirty="0"/>
              <a:t>, rather than an exact formulation for achieving a maximal profit. </a:t>
            </a:r>
          </a:p>
          <a:p>
            <a:pPr marL="0" indent="0">
              <a:buNone/>
            </a:pPr>
            <a:endParaRPr lang="en-US" dirty="0"/>
          </a:p>
          <a:p>
            <a:pPr marL="0" indent="0">
              <a:buNone/>
            </a:pPr>
            <a:r>
              <a:rPr lang="en-US" dirty="0"/>
              <a:t>To begin, we determine the units of grass required at the beginning of each week such that the maximum units of extra feed – 10 units per cow in the herd – can be given to the herd. This is considered an indicator of the optimal strategy since extra units are the source of profit for the dairy and would be maximized in an optimal solution. </a:t>
            </a:r>
          </a:p>
        </p:txBody>
      </p:sp>
      <p:grpSp>
        <p:nvGrpSpPr>
          <p:cNvPr id="22" name="Group 21">
            <a:extLst>
              <a:ext uri="{FF2B5EF4-FFF2-40B4-BE49-F238E27FC236}">
                <a16:creationId xmlns:a16="http://schemas.microsoft.com/office/drawing/2014/main" id="{52945C17-1FA0-CB45-4C5F-9222EDA29561}"/>
              </a:ext>
            </a:extLst>
          </p:cNvPr>
          <p:cNvGrpSpPr/>
          <p:nvPr/>
        </p:nvGrpSpPr>
        <p:grpSpPr>
          <a:xfrm flipH="1">
            <a:off x="3602636" y="5026708"/>
            <a:ext cx="8589364" cy="2972460"/>
            <a:chOff x="431525" y="4239123"/>
            <a:chExt cx="11650874" cy="4031935"/>
          </a:xfrm>
        </p:grpSpPr>
        <p:sp>
          <p:nvSpPr>
            <p:cNvPr id="4" name="Rounded Rectangle 3">
              <a:extLst>
                <a:ext uri="{FF2B5EF4-FFF2-40B4-BE49-F238E27FC236}">
                  <a16:creationId xmlns:a16="http://schemas.microsoft.com/office/drawing/2014/main" id="{CF4FF1B6-C23A-B9FF-94CE-9ED691133524}"/>
                </a:ext>
              </a:extLst>
            </p:cNvPr>
            <p:cNvSpPr/>
            <p:nvPr/>
          </p:nvSpPr>
          <p:spPr>
            <a:xfrm rot="18949752">
              <a:off x="431525" y="4239123"/>
              <a:ext cx="3446984" cy="1584000"/>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 Same-side Corner of Rectangle 21">
              <a:extLst>
                <a:ext uri="{FF2B5EF4-FFF2-40B4-BE49-F238E27FC236}">
                  <a16:creationId xmlns:a16="http://schemas.microsoft.com/office/drawing/2014/main" id="{D0EE2C2B-B6BD-B3C4-71FB-29FAFB373815}"/>
                </a:ext>
              </a:extLst>
            </p:cNvPr>
            <p:cNvSpPr/>
            <p:nvPr/>
          </p:nvSpPr>
          <p:spPr>
            <a:xfrm rot="2771113">
              <a:off x="3150616" y="2917068"/>
              <a:ext cx="1604063"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9843 w 1591843"/>
                <a:gd name="connsiteY0" fmla="*/ 0 h 5118073"/>
                <a:gd name="connsiteX1" fmla="*/ 799843 w 1591843"/>
                <a:gd name="connsiteY1" fmla="*/ 0 h 5118073"/>
                <a:gd name="connsiteX2" fmla="*/ 1591843 w 1591843"/>
                <a:gd name="connsiteY2" fmla="*/ 792000 h 5118073"/>
                <a:gd name="connsiteX3" fmla="*/ 1591843 w 1591843"/>
                <a:gd name="connsiteY3" fmla="*/ 5118073 h 5118073"/>
                <a:gd name="connsiteX4" fmla="*/ 1588815 w 1591843"/>
                <a:gd name="connsiteY4" fmla="*/ 3454252 h 5118073"/>
                <a:gd name="connsiteX5" fmla="*/ 7843 w 1591843"/>
                <a:gd name="connsiteY5" fmla="*/ 5118073 h 5118073"/>
                <a:gd name="connsiteX6" fmla="*/ 0 w 1591843"/>
                <a:gd name="connsiteY6" fmla="*/ 5033419 h 5118073"/>
                <a:gd name="connsiteX7" fmla="*/ 7843 w 1591843"/>
                <a:gd name="connsiteY7" fmla="*/ 792000 h 5118073"/>
                <a:gd name="connsiteX8" fmla="*/ 799843 w 1591843"/>
                <a:gd name="connsiteY8" fmla="*/ 0 h 5118073"/>
                <a:gd name="connsiteX0" fmla="*/ 812063 w 1604063"/>
                <a:gd name="connsiteY0" fmla="*/ 0 h 5118073"/>
                <a:gd name="connsiteX1" fmla="*/ 812063 w 1604063"/>
                <a:gd name="connsiteY1" fmla="*/ 0 h 5118073"/>
                <a:gd name="connsiteX2" fmla="*/ 1604063 w 1604063"/>
                <a:gd name="connsiteY2" fmla="*/ 792000 h 5118073"/>
                <a:gd name="connsiteX3" fmla="*/ 1604063 w 1604063"/>
                <a:gd name="connsiteY3" fmla="*/ 5118073 h 5118073"/>
                <a:gd name="connsiteX4" fmla="*/ 1601035 w 1604063"/>
                <a:gd name="connsiteY4" fmla="*/ 3454252 h 5118073"/>
                <a:gd name="connsiteX5" fmla="*/ 0 w 1604063"/>
                <a:gd name="connsiteY5" fmla="*/ 5022349 h 5118073"/>
                <a:gd name="connsiteX6" fmla="*/ 12220 w 1604063"/>
                <a:gd name="connsiteY6" fmla="*/ 5033419 h 5118073"/>
                <a:gd name="connsiteX7" fmla="*/ 20063 w 1604063"/>
                <a:gd name="connsiteY7" fmla="*/ 792000 h 5118073"/>
                <a:gd name="connsiteX8" fmla="*/ 812063 w 1604063"/>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063" h="5118073">
                  <a:moveTo>
                    <a:pt x="812063" y="0"/>
                  </a:moveTo>
                  <a:lnTo>
                    <a:pt x="812063" y="0"/>
                  </a:lnTo>
                  <a:cubicBezTo>
                    <a:pt x="1249473" y="0"/>
                    <a:pt x="1604063" y="354590"/>
                    <a:pt x="1604063" y="792000"/>
                  </a:cubicBezTo>
                  <a:lnTo>
                    <a:pt x="1604063" y="5118073"/>
                  </a:lnTo>
                  <a:cubicBezTo>
                    <a:pt x="1603054" y="4563466"/>
                    <a:pt x="1602044" y="4008859"/>
                    <a:pt x="1601035" y="3454252"/>
                  </a:cubicBezTo>
                  <a:lnTo>
                    <a:pt x="0" y="5022349"/>
                  </a:lnTo>
                  <a:lnTo>
                    <a:pt x="12220" y="5033419"/>
                  </a:lnTo>
                  <a:cubicBezTo>
                    <a:pt x="14834" y="3619613"/>
                    <a:pt x="17449" y="2205806"/>
                    <a:pt x="20063" y="792000"/>
                  </a:cubicBezTo>
                  <a:cubicBezTo>
                    <a:pt x="20063" y="354590"/>
                    <a:pt x="374653" y="0"/>
                    <a:pt x="812063" y="0"/>
                  </a:cubicBezTo>
                  <a:close/>
                </a:path>
              </a:pathLst>
            </a:cu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side Corner of Rectangle 21">
              <a:extLst>
                <a:ext uri="{FF2B5EF4-FFF2-40B4-BE49-F238E27FC236}">
                  <a16:creationId xmlns:a16="http://schemas.microsoft.com/office/drawing/2014/main" id="{A33A27E0-A1A7-DA75-AACB-B86FE2E27A58}"/>
                </a:ext>
              </a:extLst>
            </p:cNvPr>
            <p:cNvSpPr/>
            <p:nvPr/>
          </p:nvSpPr>
          <p:spPr>
            <a:xfrm rot="2771113">
              <a:off x="5596447" y="2923414"/>
              <a:ext cx="1586476"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2890 w 1584000"/>
                <a:gd name="connsiteY6" fmla="*/ 4976670 h 5118073"/>
                <a:gd name="connsiteX7" fmla="*/ 0 w 1584000"/>
                <a:gd name="connsiteY7" fmla="*/ 792000 h 5118073"/>
                <a:gd name="connsiteX8" fmla="*/ 792000 w 1584000"/>
                <a:gd name="connsiteY8" fmla="*/ 0 h 5118073"/>
                <a:gd name="connsiteX0" fmla="*/ 794476 w 1586476"/>
                <a:gd name="connsiteY0" fmla="*/ 0 h 5118073"/>
                <a:gd name="connsiteX1" fmla="*/ 794476 w 1586476"/>
                <a:gd name="connsiteY1" fmla="*/ 0 h 5118073"/>
                <a:gd name="connsiteX2" fmla="*/ 1586476 w 1586476"/>
                <a:gd name="connsiteY2" fmla="*/ 792000 h 5118073"/>
                <a:gd name="connsiteX3" fmla="*/ 1586476 w 1586476"/>
                <a:gd name="connsiteY3" fmla="*/ 5118073 h 5118073"/>
                <a:gd name="connsiteX4" fmla="*/ 1583448 w 1586476"/>
                <a:gd name="connsiteY4" fmla="*/ 3454252 h 5118073"/>
                <a:gd name="connsiteX5" fmla="*/ 0 w 1586476"/>
                <a:gd name="connsiteY5" fmla="*/ 5005044 h 5118073"/>
                <a:gd name="connsiteX6" fmla="*/ 5366 w 1586476"/>
                <a:gd name="connsiteY6" fmla="*/ 4976670 h 5118073"/>
                <a:gd name="connsiteX7" fmla="*/ 2476 w 1586476"/>
                <a:gd name="connsiteY7" fmla="*/ 792000 h 5118073"/>
                <a:gd name="connsiteX8" fmla="*/ 794476 w 1586476"/>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476" h="5118073">
                  <a:moveTo>
                    <a:pt x="794476" y="0"/>
                  </a:moveTo>
                  <a:lnTo>
                    <a:pt x="794476" y="0"/>
                  </a:lnTo>
                  <a:cubicBezTo>
                    <a:pt x="1231886" y="0"/>
                    <a:pt x="1586476" y="354590"/>
                    <a:pt x="1586476" y="792000"/>
                  </a:cubicBezTo>
                  <a:lnTo>
                    <a:pt x="1586476" y="5118073"/>
                  </a:lnTo>
                  <a:cubicBezTo>
                    <a:pt x="1585467" y="4563466"/>
                    <a:pt x="1584457" y="4008859"/>
                    <a:pt x="1583448" y="3454252"/>
                  </a:cubicBezTo>
                  <a:lnTo>
                    <a:pt x="0" y="5005044"/>
                  </a:lnTo>
                  <a:cubicBezTo>
                    <a:pt x="963" y="4957910"/>
                    <a:pt x="4403" y="5023804"/>
                    <a:pt x="5366" y="4976670"/>
                  </a:cubicBezTo>
                  <a:cubicBezTo>
                    <a:pt x="4403" y="3581780"/>
                    <a:pt x="3439" y="2186890"/>
                    <a:pt x="2476" y="792000"/>
                  </a:cubicBezTo>
                  <a:cubicBezTo>
                    <a:pt x="2476" y="354590"/>
                    <a:pt x="357066" y="0"/>
                    <a:pt x="794476" y="0"/>
                  </a:cubicBezTo>
                  <a:close/>
                </a:path>
              </a:pathLst>
            </a:cu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 Same-side Corner of Rectangle 21">
              <a:extLst>
                <a:ext uri="{FF2B5EF4-FFF2-40B4-BE49-F238E27FC236}">
                  <a16:creationId xmlns:a16="http://schemas.microsoft.com/office/drawing/2014/main" id="{380B7E11-2B32-C4E4-BACD-BFAFEFF2B0B5}"/>
                </a:ext>
              </a:extLst>
            </p:cNvPr>
            <p:cNvSpPr/>
            <p:nvPr/>
          </p:nvSpPr>
          <p:spPr>
            <a:xfrm rot="2771113">
              <a:off x="8017474" y="2919184"/>
              <a:ext cx="1598200"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3384 w 1584000"/>
                <a:gd name="connsiteY6" fmla="*/ 4999276 h 5118073"/>
                <a:gd name="connsiteX7" fmla="*/ 0 w 1584000"/>
                <a:gd name="connsiteY7" fmla="*/ 792000 h 5118073"/>
                <a:gd name="connsiteX8" fmla="*/ 792000 w 1584000"/>
                <a:gd name="connsiteY8" fmla="*/ 0 h 5118073"/>
                <a:gd name="connsiteX0" fmla="*/ 806200 w 1598200"/>
                <a:gd name="connsiteY0" fmla="*/ 0 h 5118073"/>
                <a:gd name="connsiteX1" fmla="*/ 806200 w 1598200"/>
                <a:gd name="connsiteY1" fmla="*/ 0 h 5118073"/>
                <a:gd name="connsiteX2" fmla="*/ 1598200 w 1598200"/>
                <a:gd name="connsiteY2" fmla="*/ 792000 h 5118073"/>
                <a:gd name="connsiteX3" fmla="*/ 1598200 w 1598200"/>
                <a:gd name="connsiteY3" fmla="*/ 5118073 h 5118073"/>
                <a:gd name="connsiteX4" fmla="*/ 1595172 w 1598200"/>
                <a:gd name="connsiteY4" fmla="*/ 3454252 h 5118073"/>
                <a:gd name="connsiteX5" fmla="*/ 0 w 1598200"/>
                <a:gd name="connsiteY5" fmla="*/ 5016581 h 5118073"/>
                <a:gd name="connsiteX6" fmla="*/ 17584 w 1598200"/>
                <a:gd name="connsiteY6" fmla="*/ 4999276 h 5118073"/>
                <a:gd name="connsiteX7" fmla="*/ 14200 w 1598200"/>
                <a:gd name="connsiteY7" fmla="*/ 792000 h 5118073"/>
                <a:gd name="connsiteX8" fmla="*/ 806200 w 1598200"/>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8200" h="5118073">
                  <a:moveTo>
                    <a:pt x="806200" y="0"/>
                  </a:moveTo>
                  <a:lnTo>
                    <a:pt x="806200" y="0"/>
                  </a:lnTo>
                  <a:cubicBezTo>
                    <a:pt x="1243610" y="0"/>
                    <a:pt x="1598200" y="354590"/>
                    <a:pt x="1598200" y="792000"/>
                  </a:cubicBezTo>
                  <a:lnTo>
                    <a:pt x="1598200" y="5118073"/>
                  </a:lnTo>
                  <a:cubicBezTo>
                    <a:pt x="1597191" y="4563466"/>
                    <a:pt x="1596181" y="4008859"/>
                    <a:pt x="1595172" y="3454252"/>
                  </a:cubicBezTo>
                  <a:lnTo>
                    <a:pt x="0" y="5016581"/>
                  </a:lnTo>
                  <a:lnTo>
                    <a:pt x="17584" y="4999276"/>
                  </a:lnTo>
                  <a:lnTo>
                    <a:pt x="14200" y="792000"/>
                  </a:lnTo>
                  <a:cubicBezTo>
                    <a:pt x="14200" y="354590"/>
                    <a:pt x="368790" y="0"/>
                    <a:pt x="806200" y="0"/>
                  </a:cubicBezTo>
                  <a:close/>
                </a:path>
              </a:pathLst>
            </a:cu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side Corner of Rectangle 21">
              <a:extLst>
                <a:ext uri="{FF2B5EF4-FFF2-40B4-BE49-F238E27FC236}">
                  <a16:creationId xmlns:a16="http://schemas.microsoft.com/office/drawing/2014/main" id="{7C9900B4-78F0-13B4-3D0B-4BD19B5D8D61}"/>
                </a:ext>
              </a:extLst>
            </p:cNvPr>
            <p:cNvSpPr/>
            <p:nvPr/>
          </p:nvSpPr>
          <p:spPr>
            <a:xfrm rot="2771113">
              <a:off x="8580067" y="4768726"/>
              <a:ext cx="1584000"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000" h="5118073">
                  <a:moveTo>
                    <a:pt x="792000" y="0"/>
                  </a:moveTo>
                  <a:lnTo>
                    <a:pt x="792000" y="0"/>
                  </a:lnTo>
                  <a:cubicBezTo>
                    <a:pt x="1229410" y="0"/>
                    <a:pt x="1584000" y="354590"/>
                    <a:pt x="1584000" y="792000"/>
                  </a:cubicBezTo>
                  <a:lnTo>
                    <a:pt x="1584000" y="5118073"/>
                  </a:lnTo>
                  <a:cubicBezTo>
                    <a:pt x="1582991" y="4563466"/>
                    <a:pt x="1581981" y="4008859"/>
                    <a:pt x="1580972" y="3454252"/>
                  </a:cubicBezTo>
                  <a:lnTo>
                    <a:pt x="0" y="5118073"/>
                  </a:lnTo>
                  <a:lnTo>
                    <a:pt x="0" y="5118073"/>
                  </a:lnTo>
                  <a:lnTo>
                    <a:pt x="0" y="792000"/>
                  </a:lnTo>
                  <a:cubicBezTo>
                    <a:pt x="0" y="354590"/>
                    <a:pt x="354590" y="0"/>
                    <a:pt x="792000"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8537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515683"/>
          </a:xfrm>
        </p:spPr>
        <p:txBody>
          <a:bodyPr>
            <a:normAutofit/>
          </a:bodyPr>
          <a:lstStyle/>
          <a:p>
            <a:pPr marL="0" indent="0">
              <a:buNone/>
            </a:pPr>
            <a:r>
              <a:rPr lang="en-US" dirty="0"/>
              <a:t>The units of feed which achieve the optimal profit – $8736.0 – are given below: </a:t>
            </a:r>
          </a:p>
        </p:txBody>
      </p:sp>
      <p:pic>
        <p:nvPicPr>
          <p:cNvPr id="6" name="Picture 5" descr="A black and white screen with numbers&#10;&#10;Description automatically generated">
            <a:extLst>
              <a:ext uri="{FF2B5EF4-FFF2-40B4-BE49-F238E27FC236}">
                <a16:creationId xmlns:a16="http://schemas.microsoft.com/office/drawing/2014/main" id="{7BC58AA6-76AA-86D7-4C18-5684FA7A4DFE}"/>
              </a:ext>
            </a:extLst>
          </p:cNvPr>
          <p:cNvPicPr>
            <a:picLocks noChangeAspect="1"/>
          </p:cNvPicPr>
          <p:nvPr/>
        </p:nvPicPr>
        <p:blipFill>
          <a:blip r:embed="rId3"/>
          <a:stretch>
            <a:fillRect/>
          </a:stretch>
        </p:blipFill>
        <p:spPr>
          <a:xfrm>
            <a:off x="694800" y="1875003"/>
            <a:ext cx="7973919" cy="3790073"/>
          </a:xfrm>
          <a:prstGeom prst="rect">
            <a:avLst/>
          </a:prstGeom>
        </p:spPr>
      </p:pic>
    </p:spTree>
    <p:extLst>
      <p:ext uri="{BB962C8B-B14F-4D97-AF65-F5344CB8AC3E}">
        <p14:creationId xmlns:p14="http://schemas.microsoft.com/office/powerpoint/2010/main" val="3544427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 – REQURIED UNITS OF GRASS</a:t>
            </a:r>
          </a:p>
        </p:txBody>
      </p:sp>
      <p:sp>
        <p:nvSpPr>
          <p:cNvPr id="24" name="Content Placeholder 2">
            <a:extLst>
              <a:ext uri="{FF2B5EF4-FFF2-40B4-BE49-F238E27FC236}">
                <a16:creationId xmlns:a16="http://schemas.microsoft.com/office/drawing/2014/main" id="{AFEAE292-E6AF-D09C-291D-0502A6FC4A50}"/>
              </a:ext>
            </a:extLst>
          </p:cNvPr>
          <p:cNvSpPr txBox="1">
            <a:spLocks/>
          </p:cNvSpPr>
          <p:nvPr/>
        </p:nvSpPr>
        <p:spPr>
          <a:xfrm>
            <a:off x="1633928" y="1266624"/>
            <a:ext cx="9507870" cy="515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solidFill>
              </a:rPr>
              <a:t>Required Initial Grass Units to Enable Maximum (40) Units of Extra Feed</a:t>
            </a:r>
          </a:p>
          <a:p>
            <a:pPr marL="0" indent="0">
              <a:buFont typeface="Arial" panose="020B0604020202020204" pitchFamily="34" charset="0"/>
              <a:buNone/>
            </a:pPr>
            <a:endParaRPr lang="en-US" dirty="0"/>
          </a:p>
          <a:p>
            <a:endParaRPr lang="en-US" dirty="0"/>
          </a:p>
          <a:p>
            <a:endParaRPr lang="en-US" dirty="0"/>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633928" y="4022202"/>
            <a:ext cx="9507870" cy="515683"/>
          </a:xfrm>
        </p:spPr>
        <p:txBody>
          <a:bodyPr/>
          <a:lstStyle/>
          <a:p>
            <a:pPr marL="0" indent="0" algn="ctr">
              <a:buNone/>
            </a:pPr>
            <a:r>
              <a:rPr lang="en-US" dirty="0">
                <a:solidFill>
                  <a:schemeClr val="tx1"/>
                </a:solidFill>
              </a:rPr>
              <a:t>Required Weekly Feed</a:t>
            </a:r>
          </a:p>
          <a:p>
            <a:pPr marL="0" indent="0">
              <a:buNone/>
            </a:pPr>
            <a:endParaRPr lang="en-US" sz="1600" dirty="0"/>
          </a:p>
          <a:p>
            <a:endParaRPr lang="en-US" sz="1600" dirty="0"/>
          </a:p>
          <a:p>
            <a:endParaRPr lang="en-US" dirty="0"/>
          </a:p>
        </p:txBody>
      </p:sp>
      <p:pic>
        <p:nvPicPr>
          <p:cNvPr id="10" name="Picture 9" descr="A graph with a line&#10;&#10;Description automatically generated">
            <a:extLst>
              <a:ext uri="{FF2B5EF4-FFF2-40B4-BE49-F238E27FC236}">
                <a16:creationId xmlns:a16="http://schemas.microsoft.com/office/drawing/2014/main" id="{58772046-ADDA-B0A3-A4F1-07A7EF6AF5A0}"/>
              </a:ext>
            </a:extLst>
          </p:cNvPr>
          <p:cNvPicPr>
            <a:picLocks noChangeAspect="1"/>
          </p:cNvPicPr>
          <p:nvPr/>
        </p:nvPicPr>
        <p:blipFill>
          <a:blip r:embed="rId3"/>
          <a:stretch>
            <a:fillRect/>
          </a:stretch>
        </p:blipFill>
        <p:spPr>
          <a:xfrm>
            <a:off x="694799" y="4304211"/>
            <a:ext cx="10800000" cy="1941798"/>
          </a:xfrm>
          <a:prstGeom prst="rect">
            <a:avLst/>
          </a:prstGeom>
        </p:spPr>
      </p:pic>
      <p:pic>
        <p:nvPicPr>
          <p:cNvPr id="14" name="Picture 13">
            <a:extLst>
              <a:ext uri="{FF2B5EF4-FFF2-40B4-BE49-F238E27FC236}">
                <a16:creationId xmlns:a16="http://schemas.microsoft.com/office/drawing/2014/main" id="{1ACBA690-A0D9-4588-5822-BCD2194488DA}"/>
              </a:ext>
            </a:extLst>
          </p:cNvPr>
          <p:cNvPicPr>
            <a:picLocks noChangeAspect="1"/>
          </p:cNvPicPr>
          <p:nvPr/>
        </p:nvPicPr>
        <p:blipFill>
          <a:blip r:embed="rId4"/>
          <a:stretch>
            <a:fillRect/>
          </a:stretch>
        </p:blipFill>
        <p:spPr>
          <a:xfrm>
            <a:off x="694799" y="1708419"/>
            <a:ext cx="10800000" cy="2051899"/>
          </a:xfrm>
          <a:prstGeom prst="rect">
            <a:avLst/>
          </a:prstGeom>
        </p:spPr>
      </p:pic>
    </p:spTree>
    <p:extLst>
      <p:ext uri="{BB962C8B-B14F-4D97-AF65-F5344CB8AC3E}">
        <p14:creationId xmlns:p14="http://schemas.microsoft.com/office/powerpoint/2010/main" val="82986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 – REQURIED UNITS OF GRASS</a:t>
            </a:r>
          </a:p>
        </p:txBody>
      </p:sp>
      <p:sp>
        <p:nvSpPr>
          <p:cNvPr id="24" name="Content Placeholder 2">
            <a:extLst>
              <a:ext uri="{FF2B5EF4-FFF2-40B4-BE49-F238E27FC236}">
                <a16:creationId xmlns:a16="http://schemas.microsoft.com/office/drawing/2014/main" id="{AFEAE292-E6AF-D09C-291D-0502A6FC4A50}"/>
              </a:ext>
            </a:extLst>
          </p:cNvPr>
          <p:cNvSpPr txBox="1">
            <a:spLocks/>
          </p:cNvSpPr>
          <p:nvPr/>
        </p:nvSpPr>
        <p:spPr>
          <a:xfrm>
            <a:off x="1633928" y="1266624"/>
            <a:ext cx="9507870" cy="515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solidFill>
              </a:rPr>
              <a:t>Required Initial Grass Units to Enable &gt;30 Units of Extra Feed</a:t>
            </a:r>
          </a:p>
          <a:p>
            <a:pPr marL="0" indent="0">
              <a:buFont typeface="Arial" panose="020B0604020202020204" pitchFamily="34" charset="0"/>
              <a:buNone/>
            </a:pPr>
            <a:endParaRPr lang="en-US" dirty="0"/>
          </a:p>
          <a:p>
            <a:endParaRPr lang="en-US" dirty="0"/>
          </a:p>
          <a:p>
            <a:endParaRPr lang="en-US" dirty="0"/>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633928" y="4022202"/>
            <a:ext cx="9507870" cy="515683"/>
          </a:xfrm>
        </p:spPr>
        <p:txBody>
          <a:bodyPr/>
          <a:lstStyle/>
          <a:p>
            <a:pPr marL="0" indent="0" algn="ctr">
              <a:buNone/>
            </a:pPr>
            <a:r>
              <a:rPr lang="en-US" dirty="0">
                <a:solidFill>
                  <a:schemeClr val="tx1"/>
                </a:solidFill>
              </a:rPr>
              <a:t>Required Weekly Feed</a:t>
            </a:r>
          </a:p>
          <a:p>
            <a:pPr marL="0" indent="0">
              <a:buNone/>
            </a:pPr>
            <a:endParaRPr lang="en-US" sz="1600" dirty="0"/>
          </a:p>
          <a:p>
            <a:endParaRPr lang="en-US" sz="1600" dirty="0"/>
          </a:p>
          <a:p>
            <a:endParaRPr lang="en-US" dirty="0"/>
          </a:p>
        </p:txBody>
      </p:sp>
      <p:pic>
        <p:nvPicPr>
          <p:cNvPr id="10" name="Picture 9" descr="A graph with a line&#10;&#10;Description automatically generated">
            <a:extLst>
              <a:ext uri="{FF2B5EF4-FFF2-40B4-BE49-F238E27FC236}">
                <a16:creationId xmlns:a16="http://schemas.microsoft.com/office/drawing/2014/main" id="{58772046-ADDA-B0A3-A4F1-07A7EF6AF5A0}"/>
              </a:ext>
            </a:extLst>
          </p:cNvPr>
          <p:cNvPicPr>
            <a:picLocks noChangeAspect="1"/>
          </p:cNvPicPr>
          <p:nvPr/>
        </p:nvPicPr>
        <p:blipFill>
          <a:blip r:embed="rId3"/>
          <a:stretch>
            <a:fillRect/>
          </a:stretch>
        </p:blipFill>
        <p:spPr>
          <a:xfrm>
            <a:off x="694799" y="4304211"/>
            <a:ext cx="10800000" cy="1941798"/>
          </a:xfrm>
          <a:prstGeom prst="rect">
            <a:avLst/>
          </a:prstGeom>
        </p:spPr>
      </p:pic>
      <p:pic>
        <p:nvPicPr>
          <p:cNvPr id="5" name="Picture 4">
            <a:extLst>
              <a:ext uri="{FF2B5EF4-FFF2-40B4-BE49-F238E27FC236}">
                <a16:creationId xmlns:a16="http://schemas.microsoft.com/office/drawing/2014/main" id="{7D4305AB-109C-8A20-E21D-05E4AD03ED1A}"/>
              </a:ext>
            </a:extLst>
          </p:cNvPr>
          <p:cNvPicPr>
            <a:picLocks noChangeAspect="1"/>
          </p:cNvPicPr>
          <p:nvPr/>
        </p:nvPicPr>
        <p:blipFill>
          <a:blip r:embed="rId4"/>
          <a:stretch>
            <a:fillRect/>
          </a:stretch>
        </p:blipFill>
        <p:spPr>
          <a:xfrm>
            <a:off x="694799" y="1603009"/>
            <a:ext cx="10800000" cy="2342168"/>
          </a:xfrm>
          <a:prstGeom prst="rect">
            <a:avLst/>
          </a:prstGeom>
        </p:spPr>
      </p:pic>
    </p:spTree>
    <p:extLst>
      <p:ext uri="{BB962C8B-B14F-4D97-AF65-F5344CB8AC3E}">
        <p14:creationId xmlns:p14="http://schemas.microsoft.com/office/powerpoint/2010/main" val="623616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B78E2-1668-2081-3880-821C6216EB81}"/>
              </a:ext>
            </a:extLst>
          </p:cNvPr>
          <p:cNvSpPr>
            <a:spLocks noGrp="1"/>
          </p:cNvSpPr>
          <p:nvPr>
            <p:ph type="title"/>
          </p:nvPr>
        </p:nvSpPr>
        <p:spPr/>
        <p:txBody>
          <a:bodyPr>
            <a:normAutofit/>
          </a:bodyPr>
          <a:lstStyle/>
          <a:p>
            <a:r>
              <a:rPr lang="en-US" sz="3200" dirty="0"/>
              <a:t>COMMUNCIATION 11</a:t>
            </a:r>
          </a:p>
        </p:txBody>
      </p:sp>
      <p:grpSp>
        <p:nvGrpSpPr>
          <p:cNvPr id="23" name="Group 22">
            <a:extLst>
              <a:ext uri="{FF2B5EF4-FFF2-40B4-BE49-F238E27FC236}">
                <a16:creationId xmlns:a16="http://schemas.microsoft.com/office/drawing/2014/main" id="{6C76FA49-F64D-FD42-8611-737D93530EA6}"/>
              </a:ext>
            </a:extLst>
          </p:cNvPr>
          <p:cNvGrpSpPr/>
          <p:nvPr/>
        </p:nvGrpSpPr>
        <p:grpSpPr>
          <a:xfrm>
            <a:off x="-544241" y="1238414"/>
            <a:ext cx="13340441" cy="5619586"/>
            <a:chOff x="-544241" y="2174646"/>
            <a:chExt cx="13340441" cy="4683354"/>
          </a:xfrm>
          <a:blipFill dpi="0" rotWithShape="1">
            <a:blip r:embed="rId3">
              <a:alphaModFix amt="50000"/>
            </a:blip>
            <a:srcRect/>
            <a:stretch>
              <a:fillRect l="4000" t="-46000" r="4000" b="-50000"/>
            </a:stretch>
          </a:blipFill>
        </p:grpSpPr>
        <p:sp>
          <p:nvSpPr>
            <p:cNvPr id="7" name="Round Same-side Corner of Rectangle 6">
              <a:extLst>
                <a:ext uri="{FF2B5EF4-FFF2-40B4-BE49-F238E27FC236}">
                  <a16:creationId xmlns:a16="http://schemas.microsoft.com/office/drawing/2014/main" id="{C7573C8E-B70C-58D0-BFE4-AA202D461FCA}"/>
                </a:ext>
              </a:extLst>
            </p:cNvPr>
            <p:cNvSpPr/>
            <p:nvPr/>
          </p:nvSpPr>
          <p:spPr>
            <a:xfrm>
              <a:off x="665979" y="3690283"/>
              <a:ext cx="1146629" cy="316771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side Corner of Rectangle 7">
              <a:extLst>
                <a:ext uri="{FF2B5EF4-FFF2-40B4-BE49-F238E27FC236}">
                  <a16:creationId xmlns:a16="http://schemas.microsoft.com/office/drawing/2014/main" id="{CCD62AC1-A251-5AAD-1D8A-D3DD2D1E2DCF}"/>
                </a:ext>
              </a:extLst>
            </p:cNvPr>
            <p:cNvSpPr/>
            <p:nvPr/>
          </p:nvSpPr>
          <p:spPr>
            <a:xfrm>
              <a:off x="1903682" y="4140656"/>
              <a:ext cx="1146629" cy="2717344"/>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ame-side Corner of Rectangle 8">
              <a:extLst>
                <a:ext uri="{FF2B5EF4-FFF2-40B4-BE49-F238E27FC236}">
                  <a16:creationId xmlns:a16="http://schemas.microsoft.com/office/drawing/2014/main" id="{BAD4EDE6-DDA4-4F6C-2F01-ADD822EE2682}"/>
                </a:ext>
              </a:extLst>
            </p:cNvPr>
            <p:cNvSpPr/>
            <p:nvPr/>
          </p:nvSpPr>
          <p:spPr>
            <a:xfrm>
              <a:off x="3113902" y="4358013"/>
              <a:ext cx="1146629" cy="249998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9">
              <a:extLst>
                <a:ext uri="{FF2B5EF4-FFF2-40B4-BE49-F238E27FC236}">
                  <a16:creationId xmlns:a16="http://schemas.microsoft.com/office/drawing/2014/main" id="{5DA2020F-AD61-FE5A-8AC4-D0FAAF193109}"/>
                </a:ext>
              </a:extLst>
            </p:cNvPr>
            <p:cNvSpPr/>
            <p:nvPr/>
          </p:nvSpPr>
          <p:spPr>
            <a:xfrm>
              <a:off x="4342444" y="2591164"/>
              <a:ext cx="1146629" cy="42668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side Corner of Rectangle 10">
              <a:extLst>
                <a:ext uri="{FF2B5EF4-FFF2-40B4-BE49-F238E27FC236}">
                  <a16:creationId xmlns:a16="http://schemas.microsoft.com/office/drawing/2014/main" id="{8C181BC3-4F01-7809-305C-A1785908EDC7}"/>
                </a:ext>
              </a:extLst>
            </p:cNvPr>
            <p:cNvSpPr/>
            <p:nvPr/>
          </p:nvSpPr>
          <p:spPr>
            <a:xfrm>
              <a:off x="5552664" y="3701426"/>
              <a:ext cx="1146629" cy="3156574"/>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side Corner of Rectangle 12">
              <a:extLst>
                <a:ext uri="{FF2B5EF4-FFF2-40B4-BE49-F238E27FC236}">
                  <a16:creationId xmlns:a16="http://schemas.microsoft.com/office/drawing/2014/main" id="{3A45052A-CC1E-93A6-15C2-C7A1F58AFB7F}"/>
                </a:ext>
              </a:extLst>
            </p:cNvPr>
            <p:cNvSpPr/>
            <p:nvPr/>
          </p:nvSpPr>
          <p:spPr>
            <a:xfrm>
              <a:off x="6790367" y="2174646"/>
              <a:ext cx="1146629" cy="4683354"/>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ame-side Corner of Rectangle 13">
              <a:extLst>
                <a:ext uri="{FF2B5EF4-FFF2-40B4-BE49-F238E27FC236}">
                  <a16:creationId xmlns:a16="http://schemas.microsoft.com/office/drawing/2014/main" id="{42158646-BF14-0FC6-4D57-735083525E73}"/>
                </a:ext>
              </a:extLst>
            </p:cNvPr>
            <p:cNvSpPr/>
            <p:nvPr/>
          </p:nvSpPr>
          <p:spPr>
            <a:xfrm>
              <a:off x="7991426" y="3709864"/>
              <a:ext cx="1146629" cy="31481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D8957DEE-6234-0884-FFD0-764D2D3A2AA3}"/>
                </a:ext>
              </a:extLst>
            </p:cNvPr>
            <p:cNvSpPr/>
            <p:nvPr/>
          </p:nvSpPr>
          <p:spPr>
            <a:xfrm>
              <a:off x="9210807" y="3125979"/>
              <a:ext cx="1146629" cy="373202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side Corner of Rectangle 15">
              <a:extLst>
                <a:ext uri="{FF2B5EF4-FFF2-40B4-BE49-F238E27FC236}">
                  <a16:creationId xmlns:a16="http://schemas.microsoft.com/office/drawing/2014/main" id="{23647D1D-C35B-15E7-4A29-E0DC23F86475}"/>
                </a:ext>
              </a:extLst>
            </p:cNvPr>
            <p:cNvSpPr/>
            <p:nvPr/>
          </p:nvSpPr>
          <p:spPr>
            <a:xfrm>
              <a:off x="10430188" y="4902421"/>
              <a:ext cx="1146629" cy="1955579"/>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side Corner of Rectangle 16">
              <a:extLst>
                <a:ext uri="{FF2B5EF4-FFF2-40B4-BE49-F238E27FC236}">
                  <a16:creationId xmlns:a16="http://schemas.microsoft.com/office/drawing/2014/main" id="{5F8EE4AE-26BD-784C-17EA-1F0B684FF512}"/>
                </a:ext>
              </a:extLst>
            </p:cNvPr>
            <p:cNvSpPr/>
            <p:nvPr/>
          </p:nvSpPr>
          <p:spPr>
            <a:xfrm>
              <a:off x="-544241" y="4703349"/>
              <a:ext cx="1146629" cy="21546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ame-side Corner of Rectangle 17">
              <a:extLst>
                <a:ext uri="{FF2B5EF4-FFF2-40B4-BE49-F238E27FC236}">
                  <a16:creationId xmlns:a16="http://schemas.microsoft.com/office/drawing/2014/main" id="{8357EE44-061B-F3F8-157D-50C8F88EC337}"/>
                </a:ext>
              </a:extLst>
            </p:cNvPr>
            <p:cNvSpPr/>
            <p:nvPr/>
          </p:nvSpPr>
          <p:spPr>
            <a:xfrm>
              <a:off x="11649571" y="3999273"/>
              <a:ext cx="1146629" cy="285872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3068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C76FA49-F64D-FD42-8611-737D93530EA6}"/>
              </a:ext>
            </a:extLst>
          </p:cNvPr>
          <p:cNvGrpSpPr/>
          <p:nvPr/>
        </p:nvGrpSpPr>
        <p:grpSpPr>
          <a:xfrm>
            <a:off x="-574220" y="1882947"/>
            <a:ext cx="13340441" cy="5007737"/>
            <a:chOff x="-574220" y="1882947"/>
            <a:chExt cx="13340441" cy="5007737"/>
          </a:xfrm>
          <a:blipFill dpi="0" rotWithShape="1">
            <a:blip r:embed="rId3">
              <a:alphaModFix amt="71000"/>
            </a:blip>
            <a:srcRect/>
            <a:stretch>
              <a:fillRect l="4000" t="-1000" r="4000" b="-28000"/>
            </a:stretch>
          </a:blipFill>
        </p:grpSpPr>
        <p:sp>
          <p:nvSpPr>
            <p:cNvPr id="7" name="Round Same-side Corner of Rectangle 6">
              <a:extLst>
                <a:ext uri="{FF2B5EF4-FFF2-40B4-BE49-F238E27FC236}">
                  <a16:creationId xmlns:a16="http://schemas.microsoft.com/office/drawing/2014/main" id="{C7573C8E-B70C-58D0-BFE4-AA202D461FCA}"/>
                </a:ext>
              </a:extLst>
            </p:cNvPr>
            <p:cNvSpPr/>
            <p:nvPr/>
          </p:nvSpPr>
          <p:spPr>
            <a:xfrm>
              <a:off x="645161" y="4381242"/>
              <a:ext cx="1146629" cy="250944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side Corner of Rectangle 7">
              <a:extLst>
                <a:ext uri="{FF2B5EF4-FFF2-40B4-BE49-F238E27FC236}">
                  <a16:creationId xmlns:a16="http://schemas.microsoft.com/office/drawing/2014/main" id="{CCD62AC1-A251-5AAD-1D8A-D3DD2D1E2DCF}"/>
                </a:ext>
              </a:extLst>
            </p:cNvPr>
            <p:cNvSpPr/>
            <p:nvPr/>
          </p:nvSpPr>
          <p:spPr>
            <a:xfrm>
              <a:off x="1864542" y="2826215"/>
              <a:ext cx="1146629" cy="4064469"/>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ame-side Corner of Rectangle 8">
              <a:extLst>
                <a:ext uri="{FF2B5EF4-FFF2-40B4-BE49-F238E27FC236}">
                  <a16:creationId xmlns:a16="http://schemas.microsoft.com/office/drawing/2014/main" id="{BAD4EDE6-DDA4-4F6C-2F01-ADD822EE2682}"/>
                </a:ext>
              </a:extLst>
            </p:cNvPr>
            <p:cNvSpPr/>
            <p:nvPr/>
          </p:nvSpPr>
          <p:spPr>
            <a:xfrm>
              <a:off x="3083923" y="2934353"/>
              <a:ext cx="1146629" cy="395633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9">
              <a:extLst>
                <a:ext uri="{FF2B5EF4-FFF2-40B4-BE49-F238E27FC236}">
                  <a16:creationId xmlns:a16="http://schemas.microsoft.com/office/drawing/2014/main" id="{5DA2020F-AD61-FE5A-8AC4-D0FAAF193109}"/>
                </a:ext>
              </a:extLst>
            </p:cNvPr>
            <p:cNvSpPr/>
            <p:nvPr/>
          </p:nvSpPr>
          <p:spPr>
            <a:xfrm>
              <a:off x="4303304" y="2323505"/>
              <a:ext cx="1146629" cy="4567179"/>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side Corner of Rectangle 10">
              <a:extLst>
                <a:ext uri="{FF2B5EF4-FFF2-40B4-BE49-F238E27FC236}">
                  <a16:creationId xmlns:a16="http://schemas.microsoft.com/office/drawing/2014/main" id="{8C181BC3-4F01-7809-305C-A1785908EDC7}"/>
                </a:ext>
              </a:extLst>
            </p:cNvPr>
            <p:cNvSpPr/>
            <p:nvPr/>
          </p:nvSpPr>
          <p:spPr>
            <a:xfrm>
              <a:off x="5522685" y="1882947"/>
              <a:ext cx="1146629" cy="500773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side Corner of Rectangle 12">
              <a:extLst>
                <a:ext uri="{FF2B5EF4-FFF2-40B4-BE49-F238E27FC236}">
                  <a16:creationId xmlns:a16="http://schemas.microsoft.com/office/drawing/2014/main" id="{3A45052A-CC1E-93A6-15C2-C7A1F58AFB7F}"/>
                </a:ext>
              </a:extLst>
            </p:cNvPr>
            <p:cNvSpPr/>
            <p:nvPr/>
          </p:nvSpPr>
          <p:spPr>
            <a:xfrm>
              <a:off x="6742066" y="3111387"/>
              <a:ext cx="1146629" cy="377929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ame-side Corner of Rectangle 13">
              <a:extLst>
                <a:ext uri="{FF2B5EF4-FFF2-40B4-BE49-F238E27FC236}">
                  <a16:creationId xmlns:a16="http://schemas.microsoft.com/office/drawing/2014/main" id="{42158646-BF14-0FC6-4D57-735083525E73}"/>
                </a:ext>
              </a:extLst>
            </p:cNvPr>
            <p:cNvSpPr/>
            <p:nvPr/>
          </p:nvSpPr>
          <p:spPr>
            <a:xfrm>
              <a:off x="7961447" y="3111387"/>
              <a:ext cx="1146629" cy="377929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D8957DEE-6234-0884-FFD0-764D2D3A2AA3}"/>
                </a:ext>
              </a:extLst>
            </p:cNvPr>
            <p:cNvSpPr/>
            <p:nvPr/>
          </p:nvSpPr>
          <p:spPr>
            <a:xfrm>
              <a:off x="9180828" y="2692417"/>
              <a:ext cx="1146629" cy="419826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side Corner of Rectangle 15">
              <a:extLst>
                <a:ext uri="{FF2B5EF4-FFF2-40B4-BE49-F238E27FC236}">
                  <a16:creationId xmlns:a16="http://schemas.microsoft.com/office/drawing/2014/main" id="{23647D1D-C35B-15E7-4A29-E0DC23F86475}"/>
                </a:ext>
              </a:extLst>
            </p:cNvPr>
            <p:cNvSpPr/>
            <p:nvPr/>
          </p:nvSpPr>
          <p:spPr>
            <a:xfrm>
              <a:off x="10400209" y="4525202"/>
              <a:ext cx="1146629" cy="236548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side Corner of Rectangle 16">
              <a:extLst>
                <a:ext uri="{FF2B5EF4-FFF2-40B4-BE49-F238E27FC236}">
                  <a16:creationId xmlns:a16="http://schemas.microsoft.com/office/drawing/2014/main" id="{5F8EE4AE-26BD-784C-17EA-1F0B684FF512}"/>
                </a:ext>
              </a:extLst>
            </p:cNvPr>
            <p:cNvSpPr/>
            <p:nvPr/>
          </p:nvSpPr>
          <p:spPr>
            <a:xfrm>
              <a:off x="-574220" y="4736033"/>
              <a:ext cx="1146629" cy="21546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ame-side Corner of Rectangle 17">
              <a:extLst>
                <a:ext uri="{FF2B5EF4-FFF2-40B4-BE49-F238E27FC236}">
                  <a16:creationId xmlns:a16="http://schemas.microsoft.com/office/drawing/2014/main" id="{8357EE44-061B-F3F8-157D-50C8F88EC337}"/>
                </a:ext>
              </a:extLst>
            </p:cNvPr>
            <p:cNvSpPr/>
            <p:nvPr/>
          </p:nvSpPr>
          <p:spPr>
            <a:xfrm>
              <a:off x="11619592" y="4031957"/>
              <a:ext cx="1146629" cy="285872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4687338E-E384-4F8B-015A-194E74BD2AFB}"/>
              </a:ext>
            </a:extLst>
          </p:cNvPr>
          <p:cNvSpPr>
            <a:spLocks noGrp="1"/>
          </p:cNvSpPr>
          <p:nvPr>
            <p:ph type="title"/>
          </p:nvPr>
        </p:nvSpPr>
        <p:spPr/>
        <p:txBody>
          <a:bodyPr>
            <a:normAutofit/>
          </a:bodyPr>
          <a:lstStyle/>
          <a:p>
            <a:r>
              <a:rPr lang="en-US" sz="3600" dirty="0"/>
              <a:t>COMMUNICATION 14</a:t>
            </a:r>
          </a:p>
        </p:txBody>
      </p:sp>
    </p:spTree>
    <p:extLst>
      <p:ext uri="{BB962C8B-B14F-4D97-AF65-F5344CB8AC3E}">
        <p14:creationId xmlns:p14="http://schemas.microsoft.com/office/powerpoint/2010/main" val="2275128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EE012530-BEB2-65B2-5180-E5031EF76A4F}"/>
              </a:ext>
            </a:extLst>
          </p:cNvPr>
          <p:cNvSpPr/>
          <p:nvPr/>
        </p:nvSpPr>
        <p:spPr>
          <a:xfrm>
            <a:off x="1345533" y="4616914"/>
            <a:ext cx="5289268" cy="1440000"/>
          </a:xfrm>
          <a:prstGeom prst="roundRect">
            <a:avLst>
              <a:gd name="adj" fmla="val 31590"/>
            </a:avLst>
          </a:prstGeom>
          <a:solidFill>
            <a:schemeClr val="bg1">
              <a:lumMod val="85000"/>
              <a:lumOff val="15000"/>
              <a:alpha val="6211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1791370-B354-710E-CB9A-29EFDCAF7644}"/>
              </a:ext>
            </a:extLst>
          </p:cNvPr>
          <p:cNvSpPr/>
          <p:nvPr/>
        </p:nvSpPr>
        <p:spPr>
          <a:xfrm>
            <a:off x="1234800" y="2091758"/>
            <a:ext cx="4860000" cy="1440000"/>
          </a:xfrm>
          <a:prstGeom prst="roundRect">
            <a:avLst>
              <a:gd name="adj" fmla="val 31590"/>
            </a:avLst>
          </a:prstGeom>
          <a:solidFill>
            <a:schemeClr val="bg1">
              <a:lumMod val="85000"/>
              <a:lumOff val="15000"/>
              <a:alpha val="6211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5294622-DF70-4724-CD90-E7A7176ABA4E}"/>
              </a:ext>
            </a:extLst>
          </p:cNvPr>
          <p:cNvSpPr/>
          <p:nvPr/>
        </p:nvSpPr>
        <p:spPr>
          <a:xfrm>
            <a:off x="6634801" y="2091758"/>
            <a:ext cx="4860000" cy="1440000"/>
          </a:xfrm>
          <a:prstGeom prst="roundRect">
            <a:avLst>
              <a:gd name="adj" fmla="val 31590"/>
            </a:avLst>
          </a:prstGeom>
          <a:solidFill>
            <a:schemeClr val="bg1">
              <a:lumMod val="85000"/>
              <a:lumOff val="15000"/>
              <a:alpha val="6211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798800" cy="849129"/>
          </a:xfrm>
        </p:spPr>
        <p:txBody>
          <a:bodyPr/>
          <a:lstStyle/>
          <a:p>
            <a:pPr marL="0" indent="0">
              <a:buNone/>
            </a:pPr>
            <a:r>
              <a:rPr lang="en-US" sz="1600" dirty="0"/>
              <a:t>In your fourteenth communication, you introduced the prospect of drying off cows and stopping lactation for the remainder of the season. This has multiple effects:</a:t>
            </a:r>
          </a:p>
          <a:p>
            <a:endParaRPr lang="en-US" sz="1600" dirty="0"/>
          </a:p>
          <a:p>
            <a:endParaRPr lang="en-US" dirty="0"/>
          </a:p>
        </p:txBody>
      </p:sp>
      <p:sp>
        <p:nvSpPr>
          <p:cNvPr id="26" name="TextBox 25">
            <a:extLst>
              <a:ext uri="{FF2B5EF4-FFF2-40B4-BE49-F238E27FC236}">
                <a16:creationId xmlns:a16="http://schemas.microsoft.com/office/drawing/2014/main" id="{060F1AA4-ACF0-B0C7-9105-6B50BBA374CB}"/>
              </a:ext>
            </a:extLst>
          </p:cNvPr>
          <p:cNvSpPr txBox="1"/>
          <p:nvPr/>
        </p:nvSpPr>
        <p:spPr>
          <a:xfrm>
            <a:off x="2342212" y="4735273"/>
            <a:ext cx="4017455" cy="1200329"/>
          </a:xfrm>
          <a:prstGeom prst="rect">
            <a:avLst/>
          </a:prstGeom>
          <a:noFill/>
        </p:spPr>
        <p:txBody>
          <a:bodyPr wrap="square">
            <a:spAutoFit/>
          </a:bodyPr>
          <a:lstStyle/>
          <a:p>
            <a:r>
              <a:rPr lang="en-AU" sz="7200" b="1" i="0" u="none" strike="noStrike" spc="-300" dirty="0">
                <a:effectLst/>
                <a:latin typeface="Tahoma" panose="020B0604030504040204" pitchFamily="34" charset="0"/>
                <a:ea typeface="Tahoma" panose="020B0604030504040204" pitchFamily="34" charset="0"/>
                <a:cs typeface="Tahoma" panose="020B0604030504040204" pitchFamily="34" charset="0"/>
              </a:rPr>
              <a:t>6772.40</a:t>
            </a:r>
          </a:p>
        </p:txBody>
      </p:sp>
      <p:grpSp>
        <p:nvGrpSpPr>
          <p:cNvPr id="27" name="Group 26">
            <a:extLst>
              <a:ext uri="{FF2B5EF4-FFF2-40B4-BE49-F238E27FC236}">
                <a16:creationId xmlns:a16="http://schemas.microsoft.com/office/drawing/2014/main" id="{638692E9-CE0F-11F8-9790-E62232FFC491}"/>
              </a:ext>
            </a:extLst>
          </p:cNvPr>
          <p:cNvGrpSpPr/>
          <p:nvPr/>
        </p:nvGrpSpPr>
        <p:grpSpPr>
          <a:xfrm>
            <a:off x="842915" y="4736750"/>
            <a:ext cx="1234430" cy="1200329"/>
            <a:chOff x="1916569" y="3653870"/>
            <a:chExt cx="1651150" cy="1605538"/>
          </a:xfrm>
        </p:grpSpPr>
        <p:sp>
          <p:nvSpPr>
            <p:cNvPr id="28" name="Oval 27">
              <a:extLst>
                <a:ext uri="{FF2B5EF4-FFF2-40B4-BE49-F238E27FC236}">
                  <a16:creationId xmlns:a16="http://schemas.microsoft.com/office/drawing/2014/main" id="{A22D31C7-564A-A12C-9D27-D2C8B8070871}"/>
                </a:ext>
              </a:extLst>
            </p:cNvPr>
            <p:cNvSpPr/>
            <p:nvPr/>
          </p:nvSpPr>
          <p:spPr>
            <a:xfrm>
              <a:off x="1939375" y="3653870"/>
              <a:ext cx="1605538" cy="1605538"/>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Dollar with solid fill">
              <a:extLst>
                <a:ext uri="{FF2B5EF4-FFF2-40B4-BE49-F238E27FC236}">
                  <a16:creationId xmlns:a16="http://schemas.microsoft.com/office/drawing/2014/main" id="{CCAB3DF0-0C87-882E-81E3-A9077514D8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6569" y="3765690"/>
              <a:ext cx="1651150" cy="1381898"/>
            </a:xfrm>
            <a:prstGeom prst="rect">
              <a:avLst/>
            </a:prstGeom>
          </p:spPr>
        </p:pic>
      </p:grpSp>
      <p:sp>
        <p:nvSpPr>
          <p:cNvPr id="7" name="Content Placeholder 2">
            <a:extLst>
              <a:ext uri="{FF2B5EF4-FFF2-40B4-BE49-F238E27FC236}">
                <a16:creationId xmlns:a16="http://schemas.microsoft.com/office/drawing/2014/main" id="{F0FAD307-7354-62D8-3570-E8B0A48221BE}"/>
              </a:ext>
            </a:extLst>
          </p:cNvPr>
          <p:cNvSpPr txBox="1">
            <a:spLocks/>
          </p:cNvSpPr>
          <p:nvPr/>
        </p:nvSpPr>
        <p:spPr>
          <a:xfrm>
            <a:off x="2256024" y="2684578"/>
            <a:ext cx="3622013" cy="72625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weekly required feed is reduced by three units for each dry cow in the herd. </a:t>
            </a:r>
          </a:p>
          <a:p>
            <a:pPr marL="0" indent="0">
              <a:buFont typeface="Arial" panose="020B0604020202020204" pitchFamily="34" charset="0"/>
              <a:buNone/>
            </a:pPr>
            <a:endParaRPr lang="en-US" dirty="0"/>
          </a:p>
          <a:p>
            <a:endParaRPr lang="en-US" dirty="0"/>
          </a:p>
          <a:p>
            <a:endParaRPr lang="en-US" dirty="0"/>
          </a:p>
        </p:txBody>
      </p:sp>
      <p:sp>
        <p:nvSpPr>
          <p:cNvPr id="16" name="Oval 15">
            <a:extLst>
              <a:ext uri="{FF2B5EF4-FFF2-40B4-BE49-F238E27FC236}">
                <a16:creationId xmlns:a16="http://schemas.microsoft.com/office/drawing/2014/main" id="{4469C8E2-E067-99D2-D6EB-C64ED527CA91}"/>
              </a:ext>
            </a:extLst>
          </p:cNvPr>
          <p:cNvSpPr/>
          <p:nvPr/>
        </p:nvSpPr>
        <p:spPr>
          <a:xfrm>
            <a:off x="838932" y="2211593"/>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16D97F-76EF-CB2F-90A8-9856B9FF1F19}"/>
              </a:ext>
            </a:extLst>
          </p:cNvPr>
          <p:cNvSpPr/>
          <p:nvPr/>
        </p:nvSpPr>
        <p:spPr>
          <a:xfrm>
            <a:off x="6237889" y="2211593"/>
            <a:ext cx="1200330" cy="1200329"/>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Thumbs Down with solid fill">
            <a:extLst>
              <a:ext uri="{FF2B5EF4-FFF2-40B4-BE49-F238E27FC236}">
                <a16:creationId xmlns:a16="http://schemas.microsoft.com/office/drawing/2014/main" id="{BFF7E911-6D1C-E50E-36D3-EF0835BC55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0854" y="2405242"/>
            <a:ext cx="914400" cy="914400"/>
          </a:xfrm>
          <a:prstGeom prst="rect">
            <a:avLst/>
          </a:prstGeom>
        </p:spPr>
      </p:pic>
      <p:pic>
        <p:nvPicPr>
          <p:cNvPr id="30" name="Graphic 29" descr="Thumbs up sign with solid fill">
            <a:extLst>
              <a:ext uri="{FF2B5EF4-FFF2-40B4-BE49-F238E27FC236}">
                <a16:creationId xmlns:a16="http://schemas.microsoft.com/office/drawing/2014/main" id="{E3C624F3-B4A9-9B60-23D6-14EFC7961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897" y="2337379"/>
            <a:ext cx="914400" cy="914400"/>
          </a:xfrm>
          <a:prstGeom prst="rect">
            <a:avLst/>
          </a:prstGeom>
        </p:spPr>
      </p:pic>
      <p:sp>
        <p:nvSpPr>
          <p:cNvPr id="31" name="Content Placeholder 2">
            <a:extLst>
              <a:ext uri="{FF2B5EF4-FFF2-40B4-BE49-F238E27FC236}">
                <a16:creationId xmlns:a16="http://schemas.microsoft.com/office/drawing/2014/main" id="{554F0EC5-32CE-6761-C9C8-9578E8A42537}"/>
              </a:ext>
            </a:extLst>
          </p:cNvPr>
          <p:cNvSpPr txBox="1">
            <a:spLocks/>
          </p:cNvSpPr>
          <p:nvPr/>
        </p:nvSpPr>
        <p:spPr>
          <a:xfrm>
            <a:off x="7692166" y="2684578"/>
            <a:ext cx="3622013" cy="72625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Dry cows cannot be used to produce milk to sell for profit. </a:t>
            </a:r>
          </a:p>
          <a:p>
            <a:pPr marL="0" indent="0">
              <a:buFont typeface="Arial" panose="020B0604020202020204" pitchFamily="34" charset="0"/>
              <a:buNone/>
            </a:pPr>
            <a:endParaRPr lang="en-US" dirty="0"/>
          </a:p>
          <a:p>
            <a:endParaRPr lang="en-US" dirty="0"/>
          </a:p>
          <a:p>
            <a:endParaRPr lang="en-US" dirty="0"/>
          </a:p>
        </p:txBody>
      </p:sp>
      <p:sp>
        <p:nvSpPr>
          <p:cNvPr id="32" name="Content Placeholder 2">
            <a:extLst>
              <a:ext uri="{FF2B5EF4-FFF2-40B4-BE49-F238E27FC236}">
                <a16:creationId xmlns:a16="http://schemas.microsoft.com/office/drawing/2014/main" id="{3245B565-55D2-2CD1-9FAF-53D8C5602E77}"/>
              </a:ext>
            </a:extLst>
          </p:cNvPr>
          <p:cNvSpPr txBox="1">
            <a:spLocks/>
          </p:cNvSpPr>
          <p:nvPr/>
        </p:nvSpPr>
        <p:spPr>
          <a:xfrm>
            <a:off x="2256023" y="2360396"/>
            <a:ext cx="3622013" cy="43418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Advantage</a:t>
            </a:r>
          </a:p>
          <a:p>
            <a:pPr marL="0" indent="0">
              <a:buFont typeface="Arial" panose="020B0604020202020204" pitchFamily="34" charset="0"/>
              <a:buNone/>
            </a:pPr>
            <a:endParaRPr lang="en-US" dirty="0"/>
          </a:p>
          <a:p>
            <a:endParaRPr lang="en-US" dirty="0"/>
          </a:p>
          <a:p>
            <a:endParaRPr lang="en-US" dirty="0"/>
          </a:p>
        </p:txBody>
      </p:sp>
      <p:sp>
        <p:nvSpPr>
          <p:cNvPr id="33" name="Content Placeholder 2">
            <a:extLst>
              <a:ext uri="{FF2B5EF4-FFF2-40B4-BE49-F238E27FC236}">
                <a16:creationId xmlns:a16="http://schemas.microsoft.com/office/drawing/2014/main" id="{04D02764-B538-7A76-1940-A16A78588554}"/>
              </a:ext>
            </a:extLst>
          </p:cNvPr>
          <p:cNvSpPr txBox="1">
            <a:spLocks/>
          </p:cNvSpPr>
          <p:nvPr/>
        </p:nvSpPr>
        <p:spPr>
          <a:xfrm>
            <a:off x="7692165" y="2360396"/>
            <a:ext cx="3622013" cy="43418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Disadvantage</a:t>
            </a:r>
          </a:p>
          <a:p>
            <a:pPr marL="0" indent="0">
              <a:buFont typeface="Arial" panose="020B0604020202020204" pitchFamily="34" charset="0"/>
              <a:buNone/>
            </a:pPr>
            <a:endParaRPr lang="en-US" dirty="0"/>
          </a:p>
          <a:p>
            <a:endParaRPr lang="en-US" dirty="0"/>
          </a:p>
          <a:p>
            <a:endParaRPr lang="en-US" dirty="0"/>
          </a:p>
        </p:txBody>
      </p:sp>
      <p:sp>
        <p:nvSpPr>
          <p:cNvPr id="34" name="Content Placeholder 2">
            <a:extLst>
              <a:ext uri="{FF2B5EF4-FFF2-40B4-BE49-F238E27FC236}">
                <a16:creationId xmlns:a16="http://schemas.microsoft.com/office/drawing/2014/main" id="{356011DB-07E3-40E4-F4DC-61ECF1307268}"/>
              </a:ext>
            </a:extLst>
          </p:cNvPr>
          <p:cNvSpPr txBox="1">
            <a:spLocks/>
          </p:cNvSpPr>
          <p:nvPr/>
        </p:nvSpPr>
        <p:spPr>
          <a:xfrm>
            <a:off x="787411" y="3913636"/>
            <a:ext cx="10798800" cy="702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With this added variable for consideration, the optimal profit after the 52 weeks increases to: </a:t>
            </a:r>
          </a:p>
          <a:p>
            <a:endParaRPr lang="en-US" dirty="0"/>
          </a:p>
          <a:p>
            <a:endParaRPr lang="en-US" dirty="0"/>
          </a:p>
        </p:txBody>
      </p:sp>
    </p:spTree>
    <p:extLst>
      <p:ext uri="{BB962C8B-B14F-4D97-AF65-F5344CB8AC3E}">
        <p14:creationId xmlns:p14="http://schemas.microsoft.com/office/powerpoint/2010/main" val="2369990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5999" y="1328104"/>
            <a:ext cx="6559239" cy="4173285"/>
          </a:xfrm>
        </p:spPr>
        <p:txBody>
          <a:bodyPr>
            <a:normAutofit/>
          </a:bodyPr>
          <a:lstStyle/>
          <a:p>
            <a:pPr marL="0" indent="0">
              <a:buNone/>
            </a:pPr>
            <a:r>
              <a:rPr lang="en-US" dirty="0"/>
              <a:t>Similarly to the previous communication, we aim to determine an optimal strategy for Teal Cow Dairy. </a:t>
            </a:r>
          </a:p>
          <a:p>
            <a:pPr marL="0" indent="0">
              <a:buNone/>
            </a:pPr>
            <a:endParaRPr lang="en-US" dirty="0"/>
          </a:p>
          <a:p>
            <a:pPr marL="0" indent="0">
              <a:buNone/>
            </a:pPr>
            <a:r>
              <a:rPr lang="en-US" dirty="0"/>
              <a:t>Again, since profit is determined by the number of extra units of feed given to the herd, we have determined the required units of grass available at the beginning of each week such that 10 units of extra feed are given to each non-dry cow. </a:t>
            </a:r>
          </a:p>
          <a:p>
            <a:pPr marL="0" indent="0">
              <a:buNone/>
            </a:pPr>
            <a:r>
              <a:rPr lang="en-US" dirty="0"/>
              <a:t>Results are given in the following slide. </a:t>
            </a:r>
          </a:p>
        </p:txBody>
      </p:sp>
      <p:grpSp>
        <p:nvGrpSpPr>
          <p:cNvPr id="5" name="Group 4">
            <a:extLst>
              <a:ext uri="{FF2B5EF4-FFF2-40B4-BE49-F238E27FC236}">
                <a16:creationId xmlns:a16="http://schemas.microsoft.com/office/drawing/2014/main" id="{55EEF045-50AA-87B1-D7E4-49FCF8B8F5D5}"/>
              </a:ext>
            </a:extLst>
          </p:cNvPr>
          <p:cNvGrpSpPr/>
          <p:nvPr/>
        </p:nvGrpSpPr>
        <p:grpSpPr>
          <a:xfrm flipH="1">
            <a:off x="5251554" y="3233468"/>
            <a:ext cx="6940446" cy="3624532"/>
            <a:chOff x="0" y="3233468"/>
            <a:chExt cx="10800000" cy="3624532"/>
          </a:xfrm>
        </p:grpSpPr>
        <p:sp>
          <p:nvSpPr>
            <p:cNvPr id="9" name="Round Same-side Corner of Rectangle 8">
              <a:extLst>
                <a:ext uri="{FF2B5EF4-FFF2-40B4-BE49-F238E27FC236}">
                  <a16:creationId xmlns:a16="http://schemas.microsoft.com/office/drawing/2014/main" id="{803AFE71-6955-AF46-EF3C-E4740D75B306}"/>
                </a:ext>
              </a:extLst>
            </p:cNvPr>
            <p:cNvSpPr/>
            <p:nvPr/>
          </p:nvSpPr>
          <p:spPr>
            <a:xfrm rot="5400000" flipH="1">
              <a:off x="4824000" y="882000"/>
              <a:ext cx="1152000" cy="1080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9">
              <a:extLst>
                <a:ext uri="{FF2B5EF4-FFF2-40B4-BE49-F238E27FC236}">
                  <a16:creationId xmlns:a16="http://schemas.microsoft.com/office/drawing/2014/main" id="{ED6489B5-2BCF-05BA-B8C0-D2303E0905AE}"/>
                </a:ext>
              </a:extLst>
            </p:cNvPr>
            <p:cNvSpPr/>
            <p:nvPr/>
          </p:nvSpPr>
          <p:spPr>
            <a:xfrm rot="5400000" flipH="1">
              <a:off x="3744000" y="725734"/>
              <a:ext cx="1152000" cy="864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side Corner of Rectangle 10">
              <a:extLst>
                <a:ext uri="{FF2B5EF4-FFF2-40B4-BE49-F238E27FC236}">
                  <a16:creationId xmlns:a16="http://schemas.microsoft.com/office/drawing/2014/main" id="{55B43015-FDC4-5142-46A0-4BF0679AA5FA}"/>
                </a:ext>
              </a:extLst>
            </p:cNvPr>
            <p:cNvSpPr/>
            <p:nvPr/>
          </p:nvSpPr>
          <p:spPr>
            <a:xfrm rot="5400000" flipH="1">
              <a:off x="2664000" y="569468"/>
              <a:ext cx="1152000" cy="6480000"/>
            </a:xfrm>
            <a:prstGeom prst="round2SameRect">
              <a:avLst>
                <a:gd name="adj1" fmla="val 50000"/>
                <a:gd name="adj2" fmla="val 0"/>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2000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normAutofit fontScale="90000"/>
          </a:bodyPr>
          <a:lstStyle/>
          <a:p>
            <a:r>
              <a:rPr lang="en-US" dirty="0"/>
              <a:t>OPTIMAL STRATEGY – INITIAL UNITS OF GRASS FOR MAXIMUM PROFIT</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603948" y="2107843"/>
            <a:ext cx="9507870" cy="515683"/>
          </a:xfrm>
        </p:spPr>
        <p:txBody>
          <a:bodyPr/>
          <a:lstStyle/>
          <a:p>
            <a:pPr marL="0" indent="0" algn="ctr">
              <a:buNone/>
            </a:pPr>
            <a:r>
              <a:rPr lang="en-US" dirty="0">
                <a:solidFill>
                  <a:schemeClr val="tx1"/>
                </a:solidFill>
              </a:rPr>
              <a:t>Required Weekly Feed</a:t>
            </a:r>
          </a:p>
          <a:p>
            <a:pPr marL="0" indent="0">
              <a:buNone/>
            </a:pPr>
            <a:endParaRPr lang="en-US" sz="1600" dirty="0"/>
          </a:p>
          <a:p>
            <a:endParaRPr lang="en-US" sz="1600" dirty="0"/>
          </a:p>
          <a:p>
            <a:endParaRPr lang="en-US" dirty="0"/>
          </a:p>
        </p:txBody>
      </p:sp>
      <p:pic>
        <p:nvPicPr>
          <p:cNvPr id="5" name="Picture 4" descr="A graph with a line&#10;&#10;Description automatically generated">
            <a:extLst>
              <a:ext uri="{FF2B5EF4-FFF2-40B4-BE49-F238E27FC236}">
                <a16:creationId xmlns:a16="http://schemas.microsoft.com/office/drawing/2014/main" id="{90509565-4DB7-5802-1774-0CCFE3D35C28}"/>
              </a:ext>
            </a:extLst>
          </p:cNvPr>
          <p:cNvPicPr>
            <a:picLocks noChangeAspect="1"/>
          </p:cNvPicPr>
          <p:nvPr/>
        </p:nvPicPr>
        <p:blipFill>
          <a:blip r:embed="rId3"/>
          <a:stretch>
            <a:fillRect/>
          </a:stretch>
        </p:blipFill>
        <p:spPr>
          <a:xfrm>
            <a:off x="548640" y="1238414"/>
            <a:ext cx="10946160" cy="5151134"/>
          </a:xfrm>
          <a:prstGeom prst="rect">
            <a:avLst/>
          </a:prstGeom>
        </p:spPr>
      </p:pic>
    </p:spTree>
    <p:extLst>
      <p:ext uri="{BB962C8B-B14F-4D97-AF65-F5344CB8AC3E}">
        <p14:creationId xmlns:p14="http://schemas.microsoft.com/office/powerpoint/2010/main" val="4081219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normAutofit fontScale="90000"/>
          </a:bodyPr>
          <a:lstStyle/>
          <a:p>
            <a:r>
              <a:rPr lang="en-US" dirty="0"/>
              <a:t>OPTIMAL STRATEGY – INITIAL UNITS OF GRASS FOR MAXIMUM PROFIT</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603948" y="2107843"/>
            <a:ext cx="9507870" cy="515683"/>
          </a:xfrm>
        </p:spPr>
        <p:txBody>
          <a:bodyPr/>
          <a:lstStyle/>
          <a:p>
            <a:pPr marL="0" indent="0" algn="ctr">
              <a:buNone/>
            </a:pPr>
            <a:r>
              <a:rPr lang="en-US" dirty="0">
                <a:solidFill>
                  <a:schemeClr val="tx1"/>
                </a:solidFill>
              </a:rPr>
              <a:t>Required Weekly Feed</a:t>
            </a:r>
          </a:p>
          <a:p>
            <a:pPr marL="0" indent="0">
              <a:buNone/>
            </a:pPr>
            <a:endParaRPr lang="en-US" sz="1600" dirty="0"/>
          </a:p>
          <a:p>
            <a:endParaRPr lang="en-US" sz="1600" dirty="0"/>
          </a:p>
          <a:p>
            <a:endParaRPr lang="en-US" dirty="0"/>
          </a:p>
        </p:txBody>
      </p:sp>
      <p:pic>
        <p:nvPicPr>
          <p:cNvPr id="6" name="Picture 5" descr="A graph with a line&#10;&#10;Description automatically generated">
            <a:extLst>
              <a:ext uri="{FF2B5EF4-FFF2-40B4-BE49-F238E27FC236}">
                <a16:creationId xmlns:a16="http://schemas.microsoft.com/office/drawing/2014/main" id="{D20B12F0-B914-73A4-D14C-68A6B821CDDF}"/>
              </a:ext>
            </a:extLst>
          </p:cNvPr>
          <p:cNvPicPr>
            <a:picLocks noChangeAspect="1"/>
          </p:cNvPicPr>
          <p:nvPr/>
        </p:nvPicPr>
        <p:blipFill>
          <a:blip r:embed="rId3"/>
          <a:stretch>
            <a:fillRect/>
          </a:stretch>
        </p:blipFill>
        <p:spPr>
          <a:xfrm>
            <a:off x="694800" y="1238414"/>
            <a:ext cx="10944000" cy="4922461"/>
          </a:xfrm>
          <a:prstGeom prst="rect">
            <a:avLst/>
          </a:prstGeom>
        </p:spPr>
      </p:pic>
    </p:spTree>
    <p:extLst>
      <p:ext uri="{BB962C8B-B14F-4D97-AF65-F5344CB8AC3E}">
        <p14:creationId xmlns:p14="http://schemas.microsoft.com/office/powerpoint/2010/main" val="4089200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C76FA49-F64D-FD42-8611-737D93530EA6}"/>
              </a:ext>
            </a:extLst>
          </p:cNvPr>
          <p:cNvGrpSpPr/>
          <p:nvPr/>
        </p:nvGrpSpPr>
        <p:grpSpPr>
          <a:xfrm>
            <a:off x="-574221" y="1238415"/>
            <a:ext cx="13340441" cy="5619586"/>
            <a:chOff x="-559230" y="1910849"/>
            <a:chExt cx="13340441" cy="4947151"/>
          </a:xfrm>
          <a:blipFill dpi="0" rotWithShape="1">
            <a:blip r:embed="rId3">
              <a:alphaModFix amt="57239"/>
            </a:blip>
            <a:srcRect/>
            <a:stretch>
              <a:fillRect l="4000" t="-2000" r="4000" b="-58000"/>
            </a:stretch>
          </a:blipFill>
        </p:grpSpPr>
        <p:sp>
          <p:nvSpPr>
            <p:cNvPr id="7" name="Round Same-side Corner of Rectangle 6">
              <a:extLst>
                <a:ext uri="{FF2B5EF4-FFF2-40B4-BE49-F238E27FC236}">
                  <a16:creationId xmlns:a16="http://schemas.microsoft.com/office/drawing/2014/main" id="{C7573C8E-B70C-58D0-BFE4-AA202D461FCA}"/>
                </a:ext>
              </a:extLst>
            </p:cNvPr>
            <p:cNvSpPr/>
            <p:nvPr/>
          </p:nvSpPr>
          <p:spPr>
            <a:xfrm>
              <a:off x="660151" y="3534298"/>
              <a:ext cx="1146629" cy="332370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side Corner of Rectangle 7">
              <a:extLst>
                <a:ext uri="{FF2B5EF4-FFF2-40B4-BE49-F238E27FC236}">
                  <a16:creationId xmlns:a16="http://schemas.microsoft.com/office/drawing/2014/main" id="{CCD62AC1-A251-5AAD-1D8A-D3DD2D1E2DCF}"/>
                </a:ext>
              </a:extLst>
            </p:cNvPr>
            <p:cNvSpPr/>
            <p:nvPr/>
          </p:nvSpPr>
          <p:spPr>
            <a:xfrm>
              <a:off x="1879532" y="3169934"/>
              <a:ext cx="1146629" cy="368806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ame-side Corner of Rectangle 8">
              <a:extLst>
                <a:ext uri="{FF2B5EF4-FFF2-40B4-BE49-F238E27FC236}">
                  <a16:creationId xmlns:a16="http://schemas.microsoft.com/office/drawing/2014/main" id="{BAD4EDE6-DDA4-4F6C-2F01-ADD822EE2682}"/>
                </a:ext>
              </a:extLst>
            </p:cNvPr>
            <p:cNvSpPr/>
            <p:nvPr/>
          </p:nvSpPr>
          <p:spPr>
            <a:xfrm>
              <a:off x="3098913" y="3721337"/>
              <a:ext cx="1146629" cy="3136663"/>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9">
              <a:extLst>
                <a:ext uri="{FF2B5EF4-FFF2-40B4-BE49-F238E27FC236}">
                  <a16:creationId xmlns:a16="http://schemas.microsoft.com/office/drawing/2014/main" id="{5DA2020F-AD61-FE5A-8AC4-D0FAAF193109}"/>
                </a:ext>
              </a:extLst>
            </p:cNvPr>
            <p:cNvSpPr/>
            <p:nvPr/>
          </p:nvSpPr>
          <p:spPr>
            <a:xfrm>
              <a:off x="4318294" y="3229355"/>
              <a:ext cx="1146629" cy="3628645"/>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side Corner of Rectangle 10">
              <a:extLst>
                <a:ext uri="{FF2B5EF4-FFF2-40B4-BE49-F238E27FC236}">
                  <a16:creationId xmlns:a16="http://schemas.microsoft.com/office/drawing/2014/main" id="{8C181BC3-4F01-7809-305C-A1785908EDC7}"/>
                </a:ext>
              </a:extLst>
            </p:cNvPr>
            <p:cNvSpPr/>
            <p:nvPr/>
          </p:nvSpPr>
          <p:spPr>
            <a:xfrm>
              <a:off x="5537675" y="2264084"/>
              <a:ext cx="1146629" cy="459391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side Corner of Rectangle 12">
              <a:extLst>
                <a:ext uri="{FF2B5EF4-FFF2-40B4-BE49-F238E27FC236}">
                  <a16:creationId xmlns:a16="http://schemas.microsoft.com/office/drawing/2014/main" id="{3A45052A-CC1E-93A6-15C2-C7A1F58AFB7F}"/>
                </a:ext>
              </a:extLst>
            </p:cNvPr>
            <p:cNvSpPr/>
            <p:nvPr/>
          </p:nvSpPr>
          <p:spPr>
            <a:xfrm>
              <a:off x="6757056" y="3523617"/>
              <a:ext cx="1146629" cy="3334383"/>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ame-side Corner of Rectangle 13">
              <a:extLst>
                <a:ext uri="{FF2B5EF4-FFF2-40B4-BE49-F238E27FC236}">
                  <a16:creationId xmlns:a16="http://schemas.microsoft.com/office/drawing/2014/main" id="{42158646-BF14-0FC6-4D57-735083525E73}"/>
                </a:ext>
              </a:extLst>
            </p:cNvPr>
            <p:cNvSpPr/>
            <p:nvPr/>
          </p:nvSpPr>
          <p:spPr>
            <a:xfrm>
              <a:off x="7976437" y="3191884"/>
              <a:ext cx="1146629" cy="366611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D8957DEE-6234-0884-FFD0-764D2D3A2AA3}"/>
                </a:ext>
              </a:extLst>
            </p:cNvPr>
            <p:cNvSpPr/>
            <p:nvPr/>
          </p:nvSpPr>
          <p:spPr>
            <a:xfrm>
              <a:off x="9195818" y="3764214"/>
              <a:ext cx="1146629" cy="309378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side Corner of Rectangle 15">
              <a:extLst>
                <a:ext uri="{FF2B5EF4-FFF2-40B4-BE49-F238E27FC236}">
                  <a16:creationId xmlns:a16="http://schemas.microsoft.com/office/drawing/2014/main" id="{23647D1D-C35B-15E7-4A29-E0DC23F86475}"/>
                </a:ext>
              </a:extLst>
            </p:cNvPr>
            <p:cNvSpPr/>
            <p:nvPr/>
          </p:nvSpPr>
          <p:spPr>
            <a:xfrm>
              <a:off x="10415199" y="2509025"/>
              <a:ext cx="1146629" cy="4348975"/>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side Corner of Rectangle 16">
              <a:extLst>
                <a:ext uri="{FF2B5EF4-FFF2-40B4-BE49-F238E27FC236}">
                  <a16:creationId xmlns:a16="http://schemas.microsoft.com/office/drawing/2014/main" id="{5F8EE4AE-26BD-784C-17EA-1F0B684FF512}"/>
                </a:ext>
              </a:extLst>
            </p:cNvPr>
            <p:cNvSpPr/>
            <p:nvPr/>
          </p:nvSpPr>
          <p:spPr>
            <a:xfrm>
              <a:off x="-559230" y="4284379"/>
              <a:ext cx="1146629" cy="257362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ame-side Corner of Rectangle 17">
              <a:extLst>
                <a:ext uri="{FF2B5EF4-FFF2-40B4-BE49-F238E27FC236}">
                  <a16:creationId xmlns:a16="http://schemas.microsoft.com/office/drawing/2014/main" id="{8357EE44-061B-F3F8-157D-50C8F88EC337}"/>
                </a:ext>
              </a:extLst>
            </p:cNvPr>
            <p:cNvSpPr/>
            <p:nvPr/>
          </p:nvSpPr>
          <p:spPr>
            <a:xfrm>
              <a:off x="11634582" y="1910849"/>
              <a:ext cx="1146629" cy="49471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DC4137B9-FC22-50FC-458A-512C3BAE6F6D}"/>
              </a:ext>
            </a:extLst>
          </p:cNvPr>
          <p:cNvSpPr>
            <a:spLocks noGrp="1"/>
          </p:cNvSpPr>
          <p:nvPr>
            <p:ph type="title"/>
          </p:nvPr>
        </p:nvSpPr>
        <p:spPr/>
        <p:txBody>
          <a:bodyPr/>
          <a:lstStyle/>
          <a:p>
            <a:r>
              <a:rPr lang="en-US" dirty="0"/>
              <a:t>COMMUNICATION 15</a:t>
            </a:r>
          </a:p>
        </p:txBody>
      </p:sp>
    </p:spTree>
    <p:extLst>
      <p:ext uri="{BB962C8B-B14F-4D97-AF65-F5344CB8AC3E}">
        <p14:creationId xmlns:p14="http://schemas.microsoft.com/office/powerpoint/2010/main" val="3003926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6"/>
            <a:ext cx="10798800" cy="1200329"/>
          </a:xfrm>
        </p:spPr>
        <p:txBody>
          <a:bodyPr>
            <a:normAutofit/>
          </a:bodyPr>
          <a:lstStyle/>
          <a:p>
            <a:pPr marL="0" indent="0">
              <a:buNone/>
            </a:pPr>
            <a:r>
              <a:rPr lang="en-US" dirty="0"/>
              <a:t>The final adjustment to the context of the problem is a consideration for the differences between the four members of the herd. Factors such as age, weight, health, etc., can affect the lactation of cows and hence, must be considered when determining optimal feed for the herd and when to dry each cow. </a:t>
            </a:r>
          </a:p>
          <a:p>
            <a:pPr marL="0" indent="0">
              <a:buNone/>
            </a:pPr>
            <a:r>
              <a:rPr lang="en-US" dirty="0"/>
              <a:t>With this adjustment, the overall constraints needing to be considered are: </a:t>
            </a:r>
          </a:p>
          <a:p>
            <a:pPr marL="0" indent="0">
              <a:buNone/>
            </a:pPr>
            <a:endParaRPr lang="en-US" sz="1600" dirty="0"/>
          </a:p>
          <a:p>
            <a:endParaRPr lang="en-US" dirty="0"/>
          </a:p>
        </p:txBody>
      </p:sp>
      <p:grpSp>
        <p:nvGrpSpPr>
          <p:cNvPr id="4" name="Group 3">
            <a:extLst>
              <a:ext uri="{FF2B5EF4-FFF2-40B4-BE49-F238E27FC236}">
                <a16:creationId xmlns:a16="http://schemas.microsoft.com/office/drawing/2014/main" id="{F81E9B67-120B-D785-F1BC-1B9F59EFB550}"/>
              </a:ext>
            </a:extLst>
          </p:cNvPr>
          <p:cNvGrpSpPr/>
          <p:nvPr/>
        </p:nvGrpSpPr>
        <p:grpSpPr>
          <a:xfrm>
            <a:off x="3476942" y="2833141"/>
            <a:ext cx="5238116" cy="4024858"/>
            <a:chOff x="2844000" y="1501996"/>
            <a:chExt cx="6780542" cy="5356004"/>
          </a:xfrm>
          <a:solidFill>
            <a:srgbClr val="377E7F"/>
          </a:solidFill>
        </p:grpSpPr>
        <p:sp>
          <p:nvSpPr>
            <p:cNvPr id="5" name="Bent Arrow 4">
              <a:extLst>
                <a:ext uri="{FF2B5EF4-FFF2-40B4-BE49-F238E27FC236}">
                  <a16:creationId xmlns:a16="http://schemas.microsoft.com/office/drawing/2014/main" id="{61D049ED-CF0C-4169-3681-9B4868061619}"/>
                </a:ext>
              </a:extLst>
            </p:cNvPr>
            <p:cNvSpPr/>
            <p:nvPr/>
          </p:nvSpPr>
          <p:spPr>
            <a:xfrm>
              <a:off x="5893200" y="1501996"/>
              <a:ext cx="3731342" cy="5356004"/>
            </a:xfrm>
            <a:prstGeom prst="bentArrow">
              <a:avLst>
                <a:gd name="adj1" fmla="val 11580"/>
                <a:gd name="adj2" fmla="val 10752"/>
                <a:gd name="adj3" fmla="val 14177"/>
                <a:gd name="adj4" fmla="val 45466"/>
              </a:avLst>
            </a:prstGeom>
            <a:solidFill>
              <a:srgbClr val="377E7F">
                <a:alpha val="70978"/>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Bent Arrow 5">
              <a:extLst>
                <a:ext uri="{FF2B5EF4-FFF2-40B4-BE49-F238E27FC236}">
                  <a16:creationId xmlns:a16="http://schemas.microsoft.com/office/drawing/2014/main" id="{E9860831-D3C7-4A53-B433-CB9A6FADE598}"/>
                </a:ext>
              </a:extLst>
            </p:cNvPr>
            <p:cNvSpPr/>
            <p:nvPr/>
          </p:nvSpPr>
          <p:spPr>
            <a:xfrm flipH="1">
              <a:off x="2844000" y="2256504"/>
              <a:ext cx="4498258" cy="4601496"/>
            </a:xfrm>
            <a:prstGeom prst="bentArrow">
              <a:avLst>
                <a:gd name="adj1" fmla="val 9012"/>
                <a:gd name="adj2" fmla="val 9326"/>
                <a:gd name="adj3" fmla="val 10010"/>
                <a:gd name="adj4" fmla="val 43395"/>
              </a:avLst>
            </a:prstGeom>
            <a:solidFill>
              <a:srgbClr val="377E7F">
                <a:alpha val="57156"/>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Bent Arrow 6">
              <a:extLst>
                <a:ext uri="{FF2B5EF4-FFF2-40B4-BE49-F238E27FC236}">
                  <a16:creationId xmlns:a16="http://schemas.microsoft.com/office/drawing/2014/main" id="{2485D1DC-8935-2393-C285-1E82EDDCDA3D}"/>
                </a:ext>
              </a:extLst>
            </p:cNvPr>
            <p:cNvSpPr/>
            <p:nvPr/>
          </p:nvSpPr>
          <p:spPr>
            <a:xfrm flipH="1">
              <a:off x="3582000" y="4144298"/>
              <a:ext cx="2202425" cy="2713702"/>
            </a:xfrm>
            <a:prstGeom prst="bentArrow">
              <a:avLst>
                <a:gd name="adj1" fmla="val 18073"/>
                <a:gd name="adj2" fmla="val 17512"/>
                <a:gd name="adj3" fmla="val 18716"/>
                <a:gd name="adj4" fmla="val 23586"/>
              </a:avLst>
            </a:prstGeom>
            <a:solidFill>
              <a:srgbClr val="377E7F">
                <a:alpha val="93666"/>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ent Arrow 7">
              <a:extLst>
                <a:ext uri="{FF2B5EF4-FFF2-40B4-BE49-F238E27FC236}">
                  <a16:creationId xmlns:a16="http://schemas.microsoft.com/office/drawing/2014/main" id="{D3CEDEBF-B7F2-EF93-5EFA-12F162552622}"/>
                </a:ext>
              </a:extLst>
            </p:cNvPr>
            <p:cNvSpPr/>
            <p:nvPr/>
          </p:nvSpPr>
          <p:spPr>
            <a:xfrm>
              <a:off x="6430297" y="3229898"/>
              <a:ext cx="1710813" cy="3628102"/>
            </a:xfrm>
            <a:prstGeom prst="bentArrow">
              <a:avLst>
                <a:gd name="adj1" fmla="val 22787"/>
                <a:gd name="adj2" fmla="val 21712"/>
                <a:gd name="adj3" fmla="val 24521"/>
                <a:gd name="adj4" fmla="val 67271"/>
              </a:avLst>
            </a:prstGeom>
            <a:solidFill>
              <a:srgbClr val="377E7F">
                <a:alpha val="86376"/>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TextBox 8">
            <a:extLst>
              <a:ext uri="{FF2B5EF4-FFF2-40B4-BE49-F238E27FC236}">
                <a16:creationId xmlns:a16="http://schemas.microsoft.com/office/drawing/2014/main" id="{6C488D22-A3A7-9358-84DA-7961BEFC4BDE}"/>
              </a:ext>
            </a:extLst>
          </p:cNvPr>
          <p:cNvSpPr txBox="1"/>
          <p:nvPr/>
        </p:nvSpPr>
        <p:spPr>
          <a:xfrm>
            <a:off x="7731923" y="4049460"/>
            <a:ext cx="2698955" cy="646331"/>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The weather conditions each week. </a:t>
            </a:r>
          </a:p>
        </p:txBody>
      </p:sp>
      <p:sp>
        <p:nvSpPr>
          <p:cNvPr id="10" name="TextBox 9">
            <a:extLst>
              <a:ext uri="{FF2B5EF4-FFF2-40B4-BE49-F238E27FC236}">
                <a16:creationId xmlns:a16="http://schemas.microsoft.com/office/drawing/2014/main" id="{11CAB6BA-C4DF-87EB-5ABA-452ADD7F48DE}"/>
              </a:ext>
            </a:extLst>
          </p:cNvPr>
          <p:cNvSpPr txBox="1"/>
          <p:nvPr/>
        </p:nvSpPr>
        <p:spPr>
          <a:xfrm>
            <a:off x="8799089" y="2827251"/>
            <a:ext cx="2698955" cy="646331"/>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Which cows in the herd have been dried. </a:t>
            </a:r>
          </a:p>
        </p:txBody>
      </p:sp>
      <p:sp>
        <p:nvSpPr>
          <p:cNvPr id="11" name="TextBox 10">
            <a:extLst>
              <a:ext uri="{FF2B5EF4-FFF2-40B4-BE49-F238E27FC236}">
                <a16:creationId xmlns:a16="http://schemas.microsoft.com/office/drawing/2014/main" id="{DB6792D8-2C26-4594-391A-C27A1DD66EE3}"/>
              </a:ext>
            </a:extLst>
          </p:cNvPr>
          <p:cNvSpPr txBox="1"/>
          <p:nvPr/>
        </p:nvSpPr>
        <p:spPr>
          <a:xfrm>
            <a:off x="840664" y="3509529"/>
            <a:ext cx="2760362"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Starting units of grass. </a:t>
            </a:r>
          </a:p>
        </p:txBody>
      </p:sp>
      <p:sp>
        <p:nvSpPr>
          <p:cNvPr id="12" name="TextBox 11">
            <a:extLst>
              <a:ext uri="{FF2B5EF4-FFF2-40B4-BE49-F238E27FC236}">
                <a16:creationId xmlns:a16="http://schemas.microsoft.com/office/drawing/2014/main" id="{2ABA4106-14E0-0139-F170-68B86D041157}"/>
              </a:ext>
            </a:extLst>
          </p:cNvPr>
          <p:cNvSpPr txBox="1"/>
          <p:nvPr/>
        </p:nvSpPr>
        <p:spPr>
          <a:xfrm>
            <a:off x="840664" y="4799550"/>
            <a:ext cx="3228737" cy="646331"/>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Required units of grass to sustain each cow in the herd. </a:t>
            </a:r>
          </a:p>
        </p:txBody>
      </p:sp>
    </p:spTree>
    <p:extLst>
      <p:ext uri="{BB962C8B-B14F-4D97-AF65-F5344CB8AC3E}">
        <p14:creationId xmlns:p14="http://schemas.microsoft.com/office/powerpoint/2010/main" val="712185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PROFIT</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726256"/>
          </a:xfrm>
        </p:spPr>
        <p:txBody>
          <a:bodyPr/>
          <a:lstStyle/>
          <a:p>
            <a:pPr marL="0" indent="0">
              <a:buNone/>
            </a:pPr>
            <a:r>
              <a:rPr lang="en-US" dirty="0"/>
              <a:t>The final optimal profit taking into consideration all constraints of the problem is:</a:t>
            </a:r>
          </a:p>
        </p:txBody>
      </p:sp>
      <p:sp>
        <p:nvSpPr>
          <p:cNvPr id="4" name="Rounded Rectangle 3">
            <a:extLst>
              <a:ext uri="{FF2B5EF4-FFF2-40B4-BE49-F238E27FC236}">
                <a16:creationId xmlns:a16="http://schemas.microsoft.com/office/drawing/2014/main" id="{D54288A8-0CF4-4164-7AAC-727B75E5B5FC}"/>
              </a:ext>
            </a:extLst>
          </p:cNvPr>
          <p:cNvSpPr/>
          <p:nvPr/>
        </p:nvSpPr>
        <p:spPr>
          <a:xfrm>
            <a:off x="2435467" y="2126654"/>
            <a:ext cx="10231222" cy="1440000"/>
          </a:xfrm>
          <a:prstGeom prst="roundRect">
            <a:avLst>
              <a:gd name="adj" fmla="val 31590"/>
            </a:avLst>
          </a:prstGeom>
          <a:solidFill>
            <a:schemeClr val="bg1">
              <a:lumMod val="85000"/>
              <a:lumOff val="15000"/>
              <a:alpha val="6211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58C266-956C-894B-CD1E-86EE9E7D6E67}"/>
              </a:ext>
            </a:extLst>
          </p:cNvPr>
          <p:cNvSpPr txBox="1"/>
          <p:nvPr/>
        </p:nvSpPr>
        <p:spPr>
          <a:xfrm>
            <a:off x="3704183" y="2212762"/>
            <a:ext cx="4017455" cy="1200329"/>
          </a:xfrm>
          <a:prstGeom prst="rect">
            <a:avLst/>
          </a:prstGeom>
          <a:noFill/>
        </p:spPr>
        <p:txBody>
          <a:bodyPr wrap="square">
            <a:spAutoFit/>
          </a:bodyPr>
          <a:lstStyle/>
          <a:p>
            <a:r>
              <a:rPr lang="en-AU" sz="7200" b="1" i="0" u="none" strike="noStrike" spc="-300" dirty="0">
                <a:effectLst/>
                <a:latin typeface="Tahoma" panose="020B0604030504040204" pitchFamily="34" charset="0"/>
                <a:ea typeface="Tahoma" panose="020B0604030504040204" pitchFamily="34" charset="0"/>
                <a:cs typeface="Tahoma" panose="020B0604030504040204" pitchFamily="34" charset="0"/>
              </a:rPr>
              <a:t>6790.46</a:t>
            </a:r>
          </a:p>
        </p:txBody>
      </p:sp>
      <p:grpSp>
        <p:nvGrpSpPr>
          <p:cNvPr id="6" name="Group 5">
            <a:extLst>
              <a:ext uri="{FF2B5EF4-FFF2-40B4-BE49-F238E27FC236}">
                <a16:creationId xmlns:a16="http://schemas.microsoft.com/office/drawing/2014/main" id="{7A1CDFE6-D3D7-7C19-8B19-F060C965D23C}"/>
              </a:ext>
            </a:extLst>
          </p:cNvPr>
          <p:cNvGrpSpPr/>
          <p:nvPr/>
        </p:nvGrpSpPr>
        <p:grpSpPr>
          <a:xfrm>
            <a:off x="1932849" y="2246490"/>
            <a:ext cx="1234430" cy="1200329"/>
            <a:chOff x="1916569" y="3653870"/>
            <a:chExt cx="1651150" cy="1605538"/>
          </a:xfrm>
        </p:grpSpPr>
        <p:sp>
          <p:nvSpPr>
            <p:cNvPr id="7" name="Oval 6">
              <a:extLst>
                <a:ext uri="{FF2B5EF4-FFF2-40B4-BE49-F238E27FC236}">
                  <a16:creationId xmlns:a16="http://schemas.microsoft.com/office/drawing/2014/main" id="{DEBB94BB-10F1-1A96-A5AB-B38596A4B411}"/>
                </a:ext>
              </a:extLst>
            </p:cNvPr>
            <p:cNvSpPr/>
            <p:nvPr/>
          </p:nvSpPr>
          <p:spPr>
            <a:xfrm>
              <a:off x="1939375" y="3653870"/>
              <a:ext cx="1605538" cy="1605538"/>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Dollar with solid fill">
              <a:extLst>
                <a:ext uri="{FF2B5EF4-FFF2-40B4-BE49-F238E27FC236}">
                  <a16:creationId xmlns:a16="http://schemas.microsoft.com/office/drawing/2014/main" id="{F727F724-4B32-E18E-7C87-D828F6F2A1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6569" y="3765690"/>
              <a:ext cx="1651150" cy="1381898"/>
            </a:xfrm>
            <a:prstGeom prst="rect">
              <a:avLst/>
            </a:prstGeom>
          </p:spPr>
        </p:pic>
      </p:grpSp>
      <p:sp>
        <p:nvSpPr>
          <p:cNvPr id="10" name="Content Placeholder 2">
            <a:extLst>
              <a:ext uri="{FF2B5EF4-FFF2-40B4-BE49-F238E27FC236}">
                <a16:creationId xmlns:a16="http://schemas.microsoft.com/office/drawing/2014/main" id="{8A3A90A8-EB26-C9C4-BA26-017391E9D6FA}"/>
              </a:ext>
            </a:extLst>
          </p:cNvPr>
          <p:cNvSpPr txBox="1">
            <a:spLocks/>
          </p:cNvSpPr>
          <p:nvPr/>
        </p:nvSpPr>
        <p:spPr>
          <a:xfrm>
            <a:off x="694799" y="4077382"/>
            <a:ext cx="10799999" cy="726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 the following slides, we will discuss the strategies that can be employed to achieve this profit. </a:t>
            </a:r>
          </a:p>
        </p:txBody>
      </p:sp>
    </p:spTree>
    <p:extLst>
      <p:ext uri="{BB962C8B-B14F-4D97-AF65-F5344CB8AC3E}">
        <p14:creationId xmlns:p14="http://schemas.microsoft.com/office/powerpoint/2010/main" val="3202110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5B43015-FDC4-5142-46A0-4BF0679AA5FA}"/>
              </a:ext>
            </a:extLst>
          </p:cNvPr>
          <p:cNvSpPr/>
          <p:nvPr/>
        </p:nvSpPr>
        <p:spPr>
          <a:xfrm rot="16200000">
            <a:off x="6740578" y="1519002"/>
            <a:ext cx="6970426" cy="3932419"/>
          </a:xfrm>
          <a:prstGeom prst="rect">
            <a:avLst/>
          </a:prstGeom>
          <a:solidFill>
            <a:schemeClr val="bg1">
              <a:lumMod val="75000"/>
              <a:lumOff val="25000"/>
              <a:alpha val="335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STRATEGY</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5999" y="1328104"/>
            <a:ext cx="5488109" cy="4173285"/>
          </a:xfrm>
        </p:spPr>
        <p:txBody>
          <a:bodyPr>
            <a:normAutofit/>
          </a:bodyPr>
          <a:lstStyle/>
          <a:p>
            <a:pPr marL="0" indent="0">
              <a:buNone/>
            </a:pPr>
            <a:r>
              <a:rPr lang="en-US" dirty="0"/>
              <a:t>We first determine the threshold for grass required at the beginning of each week to ensure that the maximum amount of extra feed can be given to the herd and converted to milk for profit. </a:t>
            </a:r>
          </a:p>
          <a:p>
            <a:pPr marL="0" indent="0">
              <a:buNone/>
            </a:pPr>
            <a:endParaRPr lang="en-US" dirty="0"/>
          </a:p>
          <a:p>
            <a:pPr marL="0" indent="0">
              <a:buNone/>
            </a:pPr>
            <a:r>
              <a:rPr lang="en-US" dirty="0"/>
              <a:t>This model reveals that cows in the herd should be dried in the order shown. </a:t>
            </a:r>
          </a:p>
        </p:txBody>
      </p:sp>
      <p:sp>
        <p:nvSpPr>
          <p:cNvPr id="4" name="TextBox 3">
            <a:extLst>
              <a:ext uri="{FF2B5EF4-FFF2-40B4-BE49-F238E27FC236}">
                <a16:creationId xmlns:a16="http://schemas.microsoft.com/office/drawing/2014/main" id="{9E490233-4C63-CBDC-6FAB-7E171EC424DB}"/>
              </a:ext>
            </a:extLst>
          </p:cNvPr>
          <p:cNvSpPr txBox="1"/>
          <p:nvPr/>
        </p:nvSpPr>
        <p:spPr>
          <a:xfrm>
            <a:off x="10731773" y="4290980"/>
            <a:ext cx="130419" cy="369332"/>
          </a:xfrm>
          <a:prstGeom prst="rect">
            <a:avLst/>
          </a:prstGeom>
          <a:noFill/>
        </p:spPr>
        <p:txBody>
          <a:bodyPr wrap="square" rtlCol="0">
            <a:spAutoFit/>
          </a:bodyPr>
          <a:lstStyle/>
          <a:p>
            <a:endParaRPr lang="en-US" dirty="0"/>
          </a:p>
        </p:txBody>
      </p:sp>
      <p:sp>
        <p:nvSpPr>
          <p:cNvPr id="10" name="Rounded Rectangle 9">
            <a:extLst>
              <a:ext uri="{FF2B5EF4-FFF2-40B4-BE49-F238E27FC236}">
                <a16:creationId xmlns:a16="http://schemas.microsoft.com/office/drawing/2014/main" id="{ED6489B5-2BCF-05BA-B8C0-D2303E0905AE}"/>
              </a:ext>
            </a:extLst>
          </p:cNvPr>
          <p:cNvSpPr/>
          <p:nvPr/>
        </p:nvSpPr>
        <p:spPr>
          <a:xfrm>
            <a:off x="7274577" y="512158"/>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ROSIE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Rounded Rectangle 5">
            <a:extLst>
              <a:ext uri="{FF2B5EF4-FFF2-40B4-BE49-F238E27FC236}">
                <a16:creationId xmlns:a16="http://schemas.microsoft.com/office/drawing/2014/main" id="{73260F4B-9D52-2207-B796-F6FE97C7190B}"/>
              </a:ext>
            </a:extLst>
          </p:cNvPr>
          <p:cNvSpPr/>
          <p:nvPr/>
        </p:nvSpPr>
        <p:spPr>
          <a:xfrm>
            <a:off x="7274577" y="2226249"/>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CLOVER</a:t>
            </a:r>
          </a:p>
        </p:txBody>
      </p:sp>
      <p:sp>
        <p:nvSpPr>
          <p:cNvPr id="7" name="Rounded Rectangle 6">
            <a:extLst>
              <a:ext uri="{FF2B5EF4-FFF2-40B4-BE49-F238E27FC236}">
                <a16:creationId xmlns:a16="http://schemas.microsoft.com/office/drawing/2014/main" id="{A8781934-6DF5-A465-B62E-6A5BCBD35617}"/>
              </a:ext>
            </a:extLst>
          </p:cNvPr>
          <p:cNvSpPr/>
          <p:nvPr/>
        </p:nvSpPr>
        <p:spPr>
          <a:xfrm>
            <a:off x="7274577" y="3940340"/>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BETTY</a:t>
            </a:r>
          </a:p>
        </p:txBody>
      </p:sp>
      <p:sp>
        <p:nvSpPr>
          <p:cNvPr id="8" name="Rounded Rectangle 7">
            <a:extLst>
              <a:ext uri="{FF2B5EF4-FFF2-40B4-BE49-F238E27FC236}">
                <a16:creationId xmlns:a16="http://schemas.microsoft.com/office/drawing/2014/main" id="{6DDD1CB7-B108-9B39-B577-4582BE9F703B}"/>
              </a:ext>
            </a:extLst>
          </p:cNvPr>
          <p:cNvSpPr/>
          <p:nvPr/>
        </p:nvSpPr>
        <p:spPr>
          <a:xfrm>
            <a:off x="7274577" y="5654432"/>
            <a:ext cx="1980000" cy="900000"/>
          </a:xfrm>
          <a:prstGeom prst="roundRect">
            <a:avLst>
              <a:gd name="adj" fmla="val 31743"/>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LILY</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3" name="Content Placeholder 2">
            <a:extLst>
              <a:ext uri="{FF2B5EF4-FFF2-40B4-BE49-F238E27FC236}">
                <a16:creationId xmlns:a16="http://schemas.microsoft.com/office/drawing/2014/main" id="{D527CBAC-9E87-6EDC-7C70-CA2B04BB928F}"/>
              </a:ext>
            </a:extLst>
          </p:cNvPr>
          <p:cNvSpPr txBox="1">
            <a:spLocks/>
          </p:cNvSpPr>
          <p:nvPr/>
        </p:nvSpPr>
        <p:spPr>
          <a:xfrm>
            <a:off x="9635728" y="599030"/>
            <a:ext cx="2316932" cy="726256"/>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schemeClr>
                </a:solidFill>
              </a:rPr>
              <a:t>WEEK 18</a:t>
            </a:r>
          </a:p>
        </p:txBody>
      </p:sp>
      <p:pic>
        <p:nvPicPr>
          <p:cNvPr id="16" name="Graphic 15" descr="Caret Down with solid fill">
            <a:extLst>
              <a:ext uri="{FF2B5EF4-FFF2-40B4-BE49-F238E27FC236}">
                <a16:creationId xmlns:a16="http://schemas.microsoft.com/office/drawing/2014/main" id="{2D0A0025-2203-54BA-3B3A-E6DFA819B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7377" y="1362003"/>
            <a:ext cx="914400" cy="914400"/>
          </a:xfrm>
          <a:prstGeom prst="rect">
            <a:avLst/>
          </a:prstGeom>
        </p:spPr>
      </p:pic>
      <p:pic>
        <p:nvPicPr>
          <p:cNvPr id="17" name="Graphic 16" descr="Caret Down with solid fill">
            <a:extLst>
              <a:ext uri="{FF2B5EF4-FFF2-40B4-BE49-F238E27FC236}">
                <a16:creationId xmlns:a16="http://schemas.microsoft.com/office/drawing/2014/main" id="{249D2091-18B6-D30B-56B0-2772FA3CF0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7377" y="3155181"/>
            <a:ext cx="914400" cy="914400"/>
          </a:xfrm>
          <a:prstGeom prst="rect">
            <a:avLst/>
          </a:prstGeom>
        </p:spPr>
      </p:pic>
      <p:pic>
        <p:nvPicPr>
          <p:cNvPr id="18" name="Graphic 17" descr="Caret Down with solid fill">
            <a:extLst>
              <a:ext uri="{FF2B5EF4-FFF2-40B4-BE49-F238E27FC236}">
                <a16:creationId xmlns:a16="http://schemas.microsoft.com/office/drawing/2014/main" id="{922003AD-35EC-9416-07D6-C17AD75FA7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7377" y="4835935"/>
            <a:ext cx="914400" cy="914400"/>
          </a:xfrm>
          <a:prstGeom prst="rect">
            <a:avLst/>
          </a:prstGeom>
        </p:spPr>
      </p:pic>
      <p:sp>
        <p:nvSpPr>
          <p:cNvPr id="19" name="Content Placeholder 2">
            <a:extLst>
              <a:ext uri="{FF2B5EF4-FFF2-40B4-BE49-F238E27FC236}">
                <a16:creationId xmlns:a16="http://schemas.microsoft.com/office/drawing/2014/main" id="{6C14A981-B564-C020-6D0A-28D397F01D5B}"/>
              </a:ext>
            </a:extLst>
          </p:cNvPr>
          <p:cNvSpPr txBox="1">
            <a:spLocks/>
          </p:cNvSpPr>
          <p:nvPr/>
        </p:nvSpPr>
        <p:spPr>
          <a:xfrm>
            <a:off x="9635728" y="2313121"/>
            <a:ext cx="2316932" cy="726256"/>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schemeClr>
                </a:solidFill>
              </a:rPr>
              <a:t>WEEK 45</a:t>
            </a:r>
          </a:p>
        </p:txBody>
      </p:sp>
      <p:sp>
        <p:nvSpPr>
          <p:cNvPr id="20" name="Content Placeholder 2">
            <a:extLst>
              <a:ext uri="{FF2B5EF4-FFF2-40B4-BE49-F238E27FC236}">
                <a16:creationId xmlns:a16="http://schemas.microsoft.com/office/drawing/2014/main" id="{64CF67BB-5D14-173C-42C9-39B9A192C3BA}"/>
              </a:ext>
            </a:extLst>
          </p:cNvPr>
          <p:cNvSpPr txBox="1">
            <a:spLocks/>
          </p:cNvSpPr>
          <p:nvPr/>
        </p:nvSpPr>
        <p:spPr>
          <a:xfrm>
            <a:off x="9635728" y="4027212"/>
            <a:ext cx="2316932" cy="726256"/>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schemeClr>
                </a:solidFill>
              </a:rPr>
              <a:t>WEEK 48</a:t>
            </a:r>
          </a:p>
        </p:txBody>
      </p:sp>
      <p:sp>
        <p:nvSpPr>
          <p:cNvPr id="21" name="Content Placeholder 2">
            <a:extLst>
              <a:ext uri="{FF2B5EF4-FFF2-40B4-BE49-F238E27FC236}">
                <a16:creationId xmlns:a16="http://schemas.microsoft.com/office/drawing/2014/main" id="{5E7C0DB0-A5E5-6AE2-36D0-C950702F0362}"/>
              </a:ext>
            </a:extLst>
          </p:cNvPr>
          <p:cNvSpPr txBox="1">
            <a:spLocks/>
          </p:cNvSpPr>
          <p:nvPr/>
        </p:nvSpPr>
        <p:spPr>
          <a:xfrm>
            <a:off x="9635728" y="5741304"/>
            <a:ext cx="2316932" cy="726256"/>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schemeClr>
                </a:solidFill>
              </a:rPr>
              <a:t>WEEK 49</a:t>
            </a:r>
          </a:p>
        </p:txBody>
      </p:sp>
    </p:spTree>
    <p:extLst>
      <p:ext uri="{BB962C8B-B14F-4D97-AF65-F5344CB8AC3E}">
        <p14:creationId xmlns:p14="http://schemas.microsoft.com/office/powerpoint/2010/main" val="2111259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normAutofit fontScale="90000"/>
          </a:bodyPr>
          <a:lstStyle/>
          <a:p>
            <a:r>
              <a:rPr lang="en-US" dirty="0"/>
              <a:t>OPTIMAL STRATEGY – INITIAL UNITS OF GRASS FOR MAXIMUM PROFIT</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603948" y="2107843"/>
            <a:ext cx="9507870" cy="515683"/>
          </a:xfrm>
        </p:spPr>
        <p:txBody>
          <a:bodyPr/>
          <a:lstStyle/>
          <a:p>
            <a:pPr marL="0" indent="0" algn="ctr">
              <a:buNone/>
            </a:pPr>
            <a:r>
              <a:rPr lang="en-US" dirty="0">
                <a:solidFill>
                  <a:schemeClr val="tx1"/>
                </a:solidFill>
              </a:rPr>
              <a:t>Required Weekly Feed</a:t>
            </a:r>
          </a:p>
          <a:p>
            <a:pPr marL="0" indent="0">
              <a:buNone/>
            </a:pPr>
            <a:endParaRPr lang="en-US" sz="1600" dirty="0"/>
          </a:p>
          <a:p>
            <a:endParaRPr lang="en-US" sz="1600" dirty="0"/>
          </a:p>
          <a:p>
            <a:endParaRPr lang="en-US" dirty="0"/>
          </a:p>
        </p:txBody>
      </p:sp>
      <p:pic>
        <p:nvPicPr>
          <p:cNvPr id="9" name="Picture 8" descr="A graph with a line&#10;&#10;Description automatically generated">
            <a:extLst>
              <a:ext uri="{FF2B5EF4-FFF2-40B4-BE49-F238E27FC236}">
                <a16:creationId xmlns:a16="http://schemas.microsoft.com/office/drawing/2014/main" id="{5E841E78-ED0A-3EC0-CD59-6566A740F651}"/>
              </a:ext>
            </a:extLst>
          </p:cNvPr>
          <p:cNvPicPr>
            <a:picLocks noChangeAspect="1"/>
          </p:cNvPicPr>
          <p:nvPr/>
        </p:nvPicPr>
        <p:blipFill>
          <a:blip r:embed="rId3"/>
          <a:stretch>
            <a:fillRect/>
          </a:stretch>
        </p:blipFill>
        <p:spPr>
          <a:xfrm>
            <a:off x="694800" y="1238414"/>
            <a:ext cx="10417018" cy="5287086"/>
          </a:xfrm>
          <a:prstGeom prst="rect">
            <a:avLst/>
          </a:prstGeom>
        </p:spPr>
      </p:pic>
    </p:spTree>
    <p:extLst>
      <p:ext uri="{BB962C8B-B14F-4D97-AF65-F5344CB8AC3E}">
        <p14:creationId xmlns:p14="http://schemas.microsoft.com/office/powerpoint/2010/main" val="3986810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1752866"/>
          </a:xfrm>
        </p:spPr>
        <p:txBody>
          <a:bodyPr/>
          <a:lstStyle/>
          <a:p>
            <a:pPr marL="0" indent="0">
              <a:buNone/>
            </a:pPr>
            <a:r>
              <a:rPr lang="en-US" dirty="0"/>
              <a:t>In the initial communication from Teal Cow Dairy, we were asked to determine a weekly feeding strategy over the course of 52 weeks which would earn Teal Cow Dairy the greatest profit. </a:t>
            </a:r>
          </a:p>
          <a:p>
            <a:pPr marL="0" indent="0">
              <a:buNone/>
            </a:pPr>
            <a:endParaRPr lang="en-US" dirty="0"/>
          </a:p>
          <a:p>
            <a:pPr marL="0" indent="0">
              <a:buNone/>
            </a:pPr>
            <a:r>
              <a:rPr lang="en-US" sz="1600" dirty="0"/>
              <a:t>This </a:t>
            </a:r>
            <a:r>
              <a:rPr lang="en-US" dirty="0"/>
              <a:t>problem was a </a:t>
            </a:r>
            <a:r>
              <a:rPr lang="en-US" sz="1600" b="1" dirty="0"/>
              <a:t>deterministic</a:t>
            </a:r>
            <a:r>
              <a:rPr lang="en-US" sz="1600" dirty="0"/>
              <a:t> dynamic programming problem and thus, an exact optimal feeding strategy </a:t>
            </a:r>
            <a:r>
              <a:rPr lang="en-US" dirty="0"/>
              <a:t>could be devised. An overview of the problem is as follows:</a:t>
            </a:r>
          </a:p>
          <a:p>
            <a:pPr marL="0" indent="0">
              <a:buNone/>
            </a:pPr>
            <a:endParaRPr lang="en-US" sz="1600" dirty="0"/>
          </a:p>
          <a:p>
            <a:pPr marL="0" indent="0">
              <a:buNone/>
            </a:pPr>
            <a:endParaRPr lang="en-US" sz="1600" dirty="0"/>
          </a:p>
          <a:p>
            <a:endParaRPr lang="en-US" sz="1600" dirty="0"/>
          </a:p>
          <a:p>
            <a:endParaRPr lang="en-US" dirty="0"/>
          </a:p>
        </p:txBody>
      </p:sp>
      <p:sp>
        <p:nvSpPr>
          <p:cNvPr id="19" name="Rounded Rectangle 18">
            <a:extLst>
              <a:ext uri="{FF2B5EF4-FFF2-40B4-BE49-F238E27FC236}">
                <a16:creationId xmlns:a16="http://schemas.microsoft.com/office/drawing/2014/main" id="{047738B3-4202-ED25-E94A-66151C702C6D}"/>
              </a:ext>
            </a:extLst>
          </p:cNvPr>
          <p:cNvSpPr/>
          <p:nvPr/>
        </p:nvSpPr>
        <p:spPr>
          <a:xfrm rot="18949752">
            <a:off x="431525" y="4239123"/>
            <a:ext cx="3446984" cy="1584000"/>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 Same-side Corner of Rectangle 21">
            <a:extLst>
              <a:ext uri="{FF2B5EF4-FFF2-40B4-BE49-F238E27FC236}">
                <a16:creationId xmlns:a16="http://schemas.microsoft.com/office/drawing/2014/main" id="{6FD5BE75-135A-408C-80B4-09FEF65FB1B6}"/>
              </a:ext>
            </a:extLst>
          </p:cNvPr>
          <p:cNvSpPr/>
          <p:nvPr/>
        </p:nvSpPr>
        <p:spPr>
          <a:xfrm rot="2771113">
            <a:off x="3150616" y="2917068"/>
            <a:ext cx="1604063"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9843 w 1591843"/>
              <a:gd name="connsiteY0" fmla="*/ 0 h 5118073"/>
              <a:gd name="connsiteX1" fmla="*/ 799843 w 1591843"/>
              <a:gd name="connsiteY1" fmla="*/ 0 h 5118073"/>
              <a:gd name="connsiteX2" fmla="*/ 1591843 w 1591843"/>
              <a:gd name="connsiteY2" fmla="*/ 792000 h 5118073"/>
              <a:gd name="connsiteX3" fmla="*/ 1591843 w 1591843"/>
              <a:gd name="connsiteY3" fmla="*/ 5118073 h 5118073"/>
              <a:gd name="connsiteX4" fmla="*/ 1588815 w 1591843"/>
              <a:gd name="connsiteY4" fmla="*/ 3454252 h 5118073"/>
              <a:gd name="connsiteX5" fmla="*/ 7843 w 1591843"/>
              <a:gd name="connsiteY5" fmla="*/ 5118073 h 5118073"/>
              <a:gd name="connsiteX6" fmla="*/ 0 w 1591843"/>
              <a:gd name="connsiteY6" fmla="*/ 5033419 h 5118073"/>
              <a:gd name="connsiteX7" fmla="*/ 7843 w 1591843"/>
              <a:gd name="connsiteY7" fmla="*/ 792000 h 5118073"/>
              <a:gd name="connsiteX8" fmla="*/ 799843 w 1591843"/>
              <a:gd name="connsiteY8" fmla="*/ 0 h 5118073"/>
              <a:gd name="connsiteX0" fmla="*/ 812063 w 1604063"/>
              <a:gd name="connsiteY0" fmla="*/ 0 h 5118073"/>
              <a:gd name="connsiteX1" fmla="*/ 812063 w 1604063"/>
              <a:gd name="connsiteY1" fmla="*/ 0 h 5118073"/>
              <a:gd name="connsiteX2" fmla="*/ 1604063 w 1604063"/>
              <a:gd name="connsiteY2" fmla="*/ 792000 h 5118073"/>
              <a:gd name="connsiteX3" fmla="*/ 1604063 w 1604063"/>
              <a:gd name="connsiteY3" fmla="*/ 5118073 h 5118073"/>
              <a:gd name="connsiteX4" fmla="*/ 1601035 w 1604063"/>
              <a:gd name="connsiteY4" fmla="*/ 3454252 h 5118073"/>
              <a:gd name="connsiteX5" fmla="*/ 0 w 1604063"/>
              <a:gd name="connsiteY5" fmla="*/ 5022349 h 5118073"/>
              <a:gd name="connsiteX6" fmla="*/ 12220 w 1604063"/>
              <a:gd name="connsiteY6" fmla="*/ 5033419 h 5118073"/>
              <a:gd name="connsiteX7" fmla="*/ 20063 w 1604063"/>
              <a:gd name="connsiteY7" fmla="*/ 792000 h 5118073"/>
              <a:gd name="connsiteX8" fmla="*/ 812063 w 1604063"/>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063" h="5118073">
                <a:moveTo>
                  <a:pt x="812063" y="0"/>
                </a:moveTo>
                <a:lnTo>
                  <a:pt x="812063" y="0"/>
                </a:lnTo>
                <a:cubicBezTo>
                  <a:pt x="1249473" y="0"/>
                  <a:pt x="1604063" y="354590"/>
                  <a:pt x="1604063" y="792000"/>
                </a:cubicBezTo>
                <a:lnTo>
                  <a:pt x="1604063" y="5118073"/>
                </a:lnTo>
                <a:cubicBezTo>
                  <a:pt x="1603054" y="4563466"/>
                  <a:pt x="1602044" y="4008859"/>
                  <a:pt x="1601035" y="3454252"/>
                </a:cubicBezTo>
                <a:lnTo>
                  <a:pt x="0" y="5022349"/>
                </a:lnTo>
                <a:lnTo>
                  <a:pt x="12220" y="5033419"/>
                </a:lnTo>
                <a:cubicBezTo>
                  <a:pt x="14834" y="3619613"/>
                  <a:pt x="17449" y="2205806"/>
                  <a:pt x="20063" y="792000"/>
                </a:cubicBezTo>
                <a:cubicBezTo>
                  <a:pt x="20063" y="354590"/>
                  <a:pt x="374653" y="0"/>
                  <a:pt x="812063" y="0"/>
                </a:cubicBezTo>
                <a:close/>
              </a:path>
            </a:pathLst>
          </a:cu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side Corner of Rectangle 21">
            <a:extLst>
              <a:ext uri="{FF2B5EF4-FFF2-40B4-BE49-F238E27FC236}">
                <a16:creationId xmlns:a16="http://schemas.microsoft.com/office/drawing/2014/main" id="{40C0295E-C71F-490B-B8DF-0060B2DB1304}"/>
              </a:ext>
            </a:extLst>
          </p:cNvPr>
          <p:cNvSpPr/>
          <p:nvPr/>
        </p:nvSpPr>
        <p:spPr>
          <a:xfrm rot="2771113">
            <a:off x="5596447" y="2923414"/>
            <a:ext cx="1586476"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2890 w 1584000"/>
              <a:gd name="connsiteY6" fmla="*/ 4976670 h 5118073"/>
              <a:gd name="connsiteX7" fmla="*/ 0 w 1584000"/>
              <a:gd name="connsiteY7" fmla="*/ 792000 h 5118073"/>
              <a:gd name="connsiteX8" fmla="*/ 792000 w 1584000"/>
              <a:gd name="connsiteY8" fmla="*/ 0 h 5118073"/>
              <a:gd name="connsiteX0" fmla="*/ 794476 w 1586476"/>
              <a:gd name="connsiteY0" fmla="*/ 0 h 5118073"/>
              <a:gd name="connsiteX1" fmla="*/ 794476 w 1586476"/>
              <a:gd name="connsiteY1" fmla="*/ 0 h 5118073"/>
              <a:gd name="connsiteX2" fmla="*/ 1586476 w 1586476"/>
              <a:gd name="connsiteY2" fmla="*/ 792000 h 5118073"/>
              <a:gd name="connsiteX3" fmla="*/ 1586476 w 1586476"/>
              <a:gd name="connsiteY3" fmla="*/ 5118073 h 5118073"/>
              <a:gd name="connsiteX4" fmla="*/ 1583448 w 1586476"/>
              <a:gd name="connsiteY4" fmla="*/ 3454252 h 5118073"/>
              <a:gd name="connsiteX5" fmla="*/ 0 w 1586476"/>
              <a:gd name="connsiteY5" fmla="*/ 5005044 h 5118073"/>
              <a:gd name="connsiteX6" fmla="*/ 5366 w 1586476"/>
              <a:gd name="connsiteY6" fmla="*/ 4976670 h 5118073"/>
              <a:gd name="connsiteX7" fmla="*/ 2476 w 1586476"/>
              <a:gd name="connsiteY7" fmla="*/ 792000 h 5118073"/>
              <a:gd name="connsiteX8" fmla="*/ 794476 w 1586476"/>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476" h="5118073">
                <a:moveTo>
                  <a:pt x="794476" y="0"/>
                </a:moveTo>
                <a:lnTo>
                  <a:pt x="794476" y="0"/>
                </a:lnTo>
                <a:cubicBezTo>
                  <a:pt x="1231886" y="0"/>
                  <a:pt x="1586476" y="354590"/>
                  <a:pt x="1586476" y="792000"/>
                </a:cubicBezTo>
                <a:lnTo>
                  <a:pt x="1586476" y="5118073"/>
                </a:lnTo>
                <a:cubicBezTo>
                  <a:pt x="1585467" y="4563466"/>
                  <a:pt x="1584457" y="4008859"/>
                  <a:pt x="1583448" y="3454252"/>
                </a:cubicBezTo>
                <a:lnTo>
                  <a:pt x="0" y="5005044"/>
                </a:lnTo>
                <a:cubicBezTo>
                  <a:pt x="963" y="4957910"/>
                  <a:pt x="4403" y="5023804"/>
                  <a:pt x="5366" y="4976670"/>
                </a:cubicBezTo>
                <a:cubicBezTo>
                  <a:pt x="4403" y="3581780"/>
                  <a:pt x="3439" y="2186890"/>
                  <a:pt x="2476" y="792000"/>
                </a:cubicBezTo>
                <a:cubicBezTo>
                  <a:pt x="2476" y="354590"/>
                  <a:pt x="357066" y="0"/>
                  <a:pt x="794476" y="0"/>
                </a:cubicBezTo>
                <a:close/>
              </a:path>
            </a:pathLst>
          </a:cu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 Same-side Corner of Rectangle 21">
            <a:extLst>
              <a:ext uri="{FF2B5EF4-FFF2-40B4-BE49-F238E27FC236}">
                <a16:creationId xmlns:a16="http://schemas.microsoft.com/office/drawing/2014/main" id="{72D0C223-FBB7-FE85-F1D8-E83C4C81D738}"/>
              </a:ext>
            </a:extLst>
          </p:cNvPr>
          <p:cNvSpPr/>
          <p:nvPr/>
        </p:nvSpPr>
        <p:spPr>
          <a:xfrm rot="2771113">
            <a:off x="8017474" y="2919184"/>
            <a:ext cx="1598200"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3384 w 1584000"/>
              <a:gd name="connsiteY6" fmla="*/ 4999276 h 5118073"/>
              <a:gd name="connsiteX7" fmla="*/ 0 w 1584000"/>
              <a:gd name="connsiteY7" fmla="*/ 792000 h 5118073"/>
              <a:gd name="connsiteX8" fmla="*/ 792000 w 1584000"/>
              <a:gd name="connsiteY8" fmla="*/ 0 h 5118073"/>
              <a:gd name="connsiteX0" fmla="*/ 806200 w 1598200"/>
              <a:gd name="connsiteY0" fmla="*/ 0 h 5118073"/>
              <a:gd name="connsiteX1" fmla="*/ 806200 w 1598200"/>
              <a:gd name="connsiteY1" fmla="*/ 0 h 5118073"/>
              <a:gd name="connsiteX2" fmla="*/ 1598200 w 1598200"/>
              <a:gd name="connsiteY2" fmla="*/ 792000 h 5118073"/>
              <a:gd name="connsiteX3" fmla="*/ 1598200 w 1598200"/>
              <a:gd name="connsiteY3" fmla="*/ 5118073 h 5118073"/>
              <a:gd name="connsiteX4" fmla="*/ 1595172 w 1598200"/>
              <a:gd name="connsiteY4" fmla="*/ 3454252 h 5118073"/>
              <a:gd name="connsiteX5" fmla="*/ 0 w 1598200"/>
              <a:gd name="connsiteY5" fmla="*/ 5016581 h 5118073"/>
              <a:gd name="connsiteX6" fmla="*/ 17584 w 1598200"/>
              <a:gd name="connsiteY6" fmla="*/ 4999276 h 5118073"/>
              <a:gd name="connsiteX7" fmla="*/ 14200 w 1598200"/>
              <a:gd name="connsiteY7" fmla="*/ 792000 h 5118073"/>
              <a:gd name="connsiteX8" fmla="*/ 806200 w 1598200"/>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8200" h="5118073">
                <a:moveTo>
                  <a:pt x="806200" y="0"/>
                </a:moveTo>
                <a:lnTo>
                  <a:pt x="806200" y="0"/>
                </a:lnTo>
                <a:cubicBezTo>
                  <a:pt x="1243610" y="0"/>
                  <a:pt x="1598200" y="354590"/>
                  <a:pt x="1598200" y="792000"/>
                </a:cubicBezTo>
                <a:lnTo>
                  <a:pt x="1598200" y="5118073"/>
                </a:lnTo>
                <a:cubicBezTo>
                  <a:pt x="1597191" y="4563466"/>
                  <a:pt x="1596181" y="4008859"/>
                  <a:pt x="1595172" y="3454252"/>
                </a:cubicBezTo>
                <a:lnTo>
                  <a:pt x="0" y="5016581"/>
                </a:lnTo>
                <a:lnTo>
                  <a:pt x="17584" y="4999276"/>
                </a:lnTo>
                <a:lnTo>
                  <a:pt x="14200" y="792000"/>
                </a:lnTo>
                <a:cubicBezTo>
                  <a:pt x="14200" y="354590"/>
                  <a:pt x="368790" y="0"/>
                  <a:pt x="806200" y="0"/>
                </a:cubicBezTo>
                <a:close/>
              </a:path>
            </a:pathLst>
          </a:cu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 Same-side Corner of Rectangle 21">
            <a:extLst>
              <a:ext uri="{FF2B5EF4-FFF2-40B4-BE49-F238E27FC236}">
                <a16:creationId xmlns:a16="http://schemas.microsoft.com/office/drawing/2014/main" id="{CEF1D9BB-B219-259F-BE66-B64D7DFDF4DF}"/>
              </a:ext>
            </a:extLst>
          </p:cNvPr>
          <p:cNvSpPr/>
          <p:nvPr/>
        </p:nvSpPr>
        <p:spPr>
          <a:xfrm rot="2771113">
            <a:off x="8051407" y="5267496"/>
            <a:ext cx="1584000" cy="5420664"/>
          </a:xfrm>
          <a:custGeom>
            <a:avLst/>
            <a:gdLst>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4000 w 1584000"/>
              <a:gd name="connsiteY4" fmla="*/ 5118073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 name="connsiteX0" fmla="*/ 792000 w 1584000"/>
              <a:gd name="connsiteY0" fmla="*/ 0 h 5118073"/>
              <a:gd name="connsiteX1" fmla="*/ 792000 w 1584000"/>
              <a:gd name="connsiteY1" fmla="*/ 0 h 5118073"/>
              <a:gd name="connsiteX2" fmla="*/ 1584000 w 1584000"/>
              <a:gd name="connsiteY2" fmla="*/ 792000 h 5118073"/>
              <a:gd name="connsiteX3" fmla="*/ 1584000 w 1584000"/>
              <a:gd name="connsiteY3" fmla="*/ 5118073 h 5118073"/>
              <a:gd name="connsiteX4" fmla="*/ 1580972 w 1584000"/>
              <a:gd name="connsiteY4" fmla="*/ 3454252 h 5118073"/>
              <a:gd name="connsiteX5" fmla="*/ 0 w 1584000"/>
              <a:gd name="connsiteY5" fmla="*/ 5118073 h 5118073"/>
              <a:gd name="connsiteX6" fmla="*/ 0 w 1584000"/>
              <a:gd name="connsiteY6" fmla="*/ 5118073 h 5118073"/>
              <a:gd name="connsiteX7" fmla="*/ 0 w 1584000"/>
              <a:gd name="connsiteY7" fmla="*/ 792000 h 5118073"/>
              <a:gd name="connsiteX8" fmla="*/ 792000 w 1584000"/>
              <a:gd name="connsiteY8" fmla="*/ 0 h 51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000" h="5118073">
                <a:moveTo>
                  <a:pt x="792000" y="0"/>
                </a:moveTo>
                <a:lnTo>
                  <a:pt x="792000" y="0"/>
                </a:lnTo>
                <a:cubicBezTo>
                  <a:pt x="1229410" y="0"/>
                  <a:pt x="1584000" y="354590"/>
                  <a:pt x="1584000" y="792000"/>
                </a:cubicBezTo>
                <a:lnTo>
                  <a:pt x="1584000" y="5118073"/>
                </a:lnTo>
                <a:cubicBezTo>
                  <a:pt x="1582991" y="4563466"/>
                  <a:pt x="1581981" y="4008859"/>
                  <a:pt x="1580972" y="3454252"/>
                </a:cubicBezTo>
                <a:lnTo>
                  <a:pt x="0" y="5118073"/>
                </a:lnTo>
                <a:lnTo>
                  <a:pt x="0" y="5118073"/>
                </a:lnTo>
                <a:lnTo>
                  <a:pt x="0" y="792000"/>
                </a:lnTo>
                <a:cubicBezTo>
                  <a:pt x="0" y="354590"/>
                  <a:pt x="354590" y="0"/>
                  <a:pt x="792000"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65DE954-8990-9BB9-C1C6-6FEDDD150E0F}"/>
              </a:ext>
            </a:extLst>
          </p:cNvPr>
          <p:cNvGrpSpPr/>
          <p:nvPr/>
        </p:nvGrpSpPr>
        <p:grpSpPr>
          <a:xfrm>
            <a:off x="2695818" y="4712385"/>
            <a:ext cx="3218394" cy="1280616"/>
            <a:chOff x="2771503" y="4650629"/>
            <a:chExt cx="3218394" cy="1280616"/>
          </a:xfrm>
        </p:grpSpPr>
        <p:sp>
          <p:nvSpPr>
            <p:cNvPr id="31" name="TextBox 30">
              <a:extLst>
                <a:ext uri="{FF2B5EF4-FFF2-40B4-BE49-F238E27FC236}">
                  <a16:creationId xmlns:a16="http://schemas.microsoft.com/office/drawing/2014/main" id="{065DCA6F-28FB-0B29-0E40-A5B022E2B143}"/>
                </a:ext>
              </a:extLst>
            </p:cNvPr>
            <p:cNvSpPr txBox="1"/>
            <p:nvPr/>
          </p:nvSpPr>
          <p:spPr>
            <a:xfrm rot="18960000">
              <a:off x="2804180" y="4650629"/>
              <a:ext cx="2668767" cy="369332"/>
            </a:xfrm>
            <a:prstGeom prst="rect">
              <a:avLst/>
            </a:prstGeom>
            <a:noFill/>
          </p:spPr>
          <p:txBody>
            <a:bodyPr wrap="square" rtlCol="0">
              <a:spAutoFit/>
            </a:bodyPr>
            <a:lstStyle/>
            <a:p>
              <a:pPr algn="r"/>
              <a:r>
                <a:rPr lang="en-US" dirty="0">
                  <a:latin typeface="Tahoma" panose="020B0604030504040204" pitchFamily="34" charset="0"/>
                  <a:ea typeface="Tahoma" panose="020B0604030504040204" pitchFamily="34" charset="0"/>
                  <a:cs typeface="Tahoma" panose="020B0604030504040204" pitchFamily="34" charset="0"/>
                </a:rPr>
                <a:t>Weekly required feed</a:t>
              </a:r>
            </a:p>
          </p:txBody>
        </p:sp>
        <p:sp>
          <p:nvSpPr>
            <p:cNvPr id="32" name="TextBox 31">
              <a:extLst>
                <a:ext uri="{FF2B5EF4-FFF2-40B4-BE49-F238E27FC236}">
                  <a16:creationId xmlns:a16="http://schemas.microsoft.com/office/drawing/2014/main" id="{75344579-1761-26B2-FB53-CDFA04D6D985}"/>
                </a:ext>
              </a:extLst>
            </p:cNvPr>
            <p:cNvSpPr txBox="1"/>
            <p:nvPr/>
          </p:nvSpPr>
          <p:spPr>
            <a:xfrm rot="18960000">
              <a:off x="2771503" y="5007915"/>
              <a:ext cx="3218394" cy="923330"/>
            </a:xfrm>
            <a:prstGeom prst="rect">
              <a:avLst/>
            </a:prstGeom>
            <a:noFill/>
          </p:spPr>
          <p:txBody>
            <a:bodyPr wrap="square" rtlCol="0">
              <a:spAutoFit/>
            </a:bodyPr>
            <a:lstStyle/>
            <a:p>
              <a:pPr algn="r"/>
              <a:r>
                <a:rPr lang="en-AU" b="0" i="0" u="none" strike="noStrike" dirty="0">
                  <a:solidFill>
                    <a:schemeClr val="tx1">
                      <a:lumMod val="75000"/>
                    </a:schemeClr>
                  </a:solidFill>
                  <a:effectLst/>
                  <a:latin typeface="Tahoma" panose="020B0604030504040204" pitchFamily="34" charset="0"/>
                  <a:ea typeface="Tahoma" panose="020B0604030504040204" pitchFamily="34" charset="0"/>
                  <a:cs typeface="Tahoma" panose="020B0604030504040204" pitchFamily="34" charset="0"/>
                </a:rPr>
                <a:t>The herd requires a minimum amount of feed units each week to remain healthy</a:t>
              </a:r>
              <a:endParaRPr lang="en-US" dirty="0">
                <a:solidFill>
                  <a:schemeClr val="tx1">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6" name="Group 35">
            <a:extLst>
              <a:ext uri="{FF2B5EF4-FFF2-40B4-BE49-F238E27FC236}">
                <a16:creationId xmlns:a16="http://schemas.microsoft.com/office/drawing/2014/main" id="{6D37DECD-209E-5EBD-50AC-78A54634B371}"/>
              </a:ext>
            </a:extLst>
          </p:cNvPr>
          <p:cNvGrpSpPr/>
          <p:nvPr/>
        </p:nvGrpSpPr>
        <p:grpSpPr>
          <a:xfrm>
            <a:off x="5108315" y="4712385"/>
            <a:ext cx="3218394" cy="1280617"/>
            <a:chOff x="2771503" y="4650629"/>
            <a:chExt cx="3218394" cy="1280617"/>
          </a:xfrm>
        </p:grpSpPr>
        <p:sp>
          <p:nvSpPr>
            <p:cNvPr id="37" name="TextBox 36">
              <a:extLst>
                <a:ext uri="{FF2B5EF4-FFF2-40B4-BE49-F238E27FC236}">
                  <a16:creationId xmlns:a16="http://schemas.microsoft.com/office/drawing/2014/main" id="{F54ABEA4-8961-5BB6-7735-DB1A02457EF3}"/>
                </a:ext>
              </a:extLst>
            </p:cNvPr>
            <p:cNvSpPr txBox="1"/>
            <p:nvPr/>
          </p:nvSpPr>
          <p:spPr>
            <a:xfrm rot="18960000">
              <a:off x="2804180" y="4650629"/>
              <a:ext cx="2668767" cy="369332"/>
            </a:xfrm>
            <a:prstGeom prst="rect">
              <a:avLst/>
            </a:prstGeom>
            <a:noFill/>
          </p:spPr>
          <p:txBody>
            <a:bodyPr wrap="square" rtlCol="0">
              <a:spAutoFit/>
            </a:bodyPr>
            <a:lstStyle/>
            <a:p>
              <a:pPr algn="r"/>
              <a:r>
                <a:rPr lang="en-US" dirty="0">
                  <a:latin typeface="Tahoma" panose="020B0604030504040204" pitchFamily="34" charset="0"/>
                  <a:ea typeface="Tahoma" panose="020B0604030504040204" pitchFamily="34" charset="0"/>
                  <a:cs typeface="Tahoma" panose="020B0604030504040204" pitchFamily="34" charset="0"/>
                </a:rPr>
                <a:t>Limit on extra energy</a:t>
              </a:r>
            </a:p>
          </p:txBody>
        </p:sp>
        <p:sp>
          <p:nvSpPr>
            <p:cNvPr id="38" name="TextBox 37">
              <a:extLst>
                <a:ext uri="{FF2B5EF4-FFF2-40B4-BE49-F238E27FC236}">
                  <a16:creationId xmlns:a16="http://schemas.microsoft.com/office/drawing/2014/main" id="{7CBC3C7D-F6A1-CEEF-CCA9-F314FF5480DA}"/>
                </a:ext>
              </a:extLst>
            </p:cNvPr>
            <p:cNvSpPr txBox="1"/>
            <p:nvPr/>
          </p:nvSpPr>
          <p:spPr>
            <a:xfrm rot="18960000">
              <a:off x="2771503" y="5007916"/>
              <a:ext cx="3218394" cy="923330"/>
            </a:xfrm>
            <a:prstGeom prst="rect">
              <a:avLst/>
            </a:prstGeom>
            <a:noFill/>
          </p:spPr>
          <p:txBody>
            <a:bodyPr wrap="square" rtlCol="0">
              <a:spAutoFit/>
            </a:bodyPr>
            <a:lstStyle/>
            <a:p>
              <a:pPr algn="r"/>
              <a:r>
                <a:rPr lang="en-AU" b="0" i="0" u="none" strike="noStrike" dirty="0">
                  <a:solidFill>
                    <a:schemeClr val="tx1">
                      <a:lumMod val="75000"/>
                    </a:schemeClr>
                  </a:solidFill>
                  <a:effectLst/>
                  <a:latin typeface="Tahoma" panose="020B0604030504040204" pitchFamily="34" charset="0"/>
                  <a:ea typeface="Tahoma" panose="020B0604030504040204" pitchFamily="34" charset="0"/>
                  <a:cs typeface="Tahoma" panose="020B0604030504040204" pitchFamily="34" charset="0"/>
                </a:rPr>
                <a:t>Each cow in the herd can convert a maximum of 10 units of energy into milk</a:t>
              </a:r>
              <a:endParaRPr lang="en-US" dirty="0">
                <a:solidFill>
                  <a:schemeClr val="tx1">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9" name="Group 38">
            <a:extLst>
              <a:ext uri="{FF2B5EF4-FFF2-40B4-BE49-F238E27FC236}">
                <a16:creationId xmlns:a16="http://schemas.microsoft.com/office/drawing/2014/main" id="{BD2E3B1E-FF3C-0A38-CC16-82D7A4F4F9AC}"/>
              </a:ext>
            </a:extLst>
          </p:cNvPr>
          <p:cNvGrpSpPr/>
          <p:nvPr/>
        </p:nvGrpSpPr>
        <p:grpSpPr>
          <a:xfrm>
            <a:off x="464315" y="4712385"/>
            <a:ext cx="2992764" cy="807325"/>
            <a:chOff x="2872054" y="4713783"/>
            <a:chExt cx="2992764" cy="807325"/>
          </a:xfrm>
        </p:grpSpPr>
        <p:sp>
          <p:nvSpPr>
            <p:cNvPr id="40" name="TextBox 39">
              <a:extLst>
                <a:ext uri="{FF2B5EF4-FFF2-40B4-BE49-F238E27FC236}">
                  <a16:creationId xmlns:a16="http://schemas.microsoft.com/office/drawing/2014/main" id="{3F019246-EC73-701B-AF53-285195100812}"/>
                </a:ext>
              </a:extLst>
            </p:cNvPr>
            <p:cNvSpPr txBox="1"/>
            <p:nvPr/>
          </p:nvSpPr>
          <p:spPr>
            <a:xfrm rot="18960000">
              <a:off x="2872054" y="4713783"/>
              <a:ext cx="2668767" cy="369332"/>
            </a:xfrm>
            <a:prstGeom prst="rect">
              <a:avLst/>
            </a:prstGeom>
            <a:noFill/>
          </p:spPr>
          <p:txBody>
            <a:bodyPr wrap="square" rtlCol="0">
              <a:spAutoFit/>
            </a:bodyPr>
            <a:lstStyle/>
            <a:p>
              <a:pPr algn="r"/>
              <a:r>
                <a:rPr lang="en-US" dirty="0">
                  <a:latin typeface="Tahoma" panose="020B0604030504040204" pitchFamily="34" charset="0"/>
                  <a:ea typeface="Tahoma" panose="020B0604030504040204" pitchFamily="34" charset="0"/>
                  <a:cs typeface="Tahoma" panose="020B0604030504040204" pitchFamily="34" charset="0"/>
                </a:rPr>
                <a:t>Cows in the herd</a:t>
              </a:r>
            </a:p>
          </p:txBody>
        </p:sp>
        <p:sp>
          <p:nvSpPr>
            <p:cNvPr id="41" name="TextBox 40">
              <a:extLst>
                <a:ext uri="{FF2B5EF4-FFF2-40B4-BE49-F238E27FC236}">
                  <a16:creationId xmlns:a16="http://schemas.microsoft.com/office/drawing/2014/main" id="{AE768C39-F805-89CC-9035-1A5A9FEF7740}"/>
                </a:ext>
              </a:extLst>
            </p:cNvPr>
            <p:cNvSpPr txBox="1"/>
            <p:nvPr/>
          </p:nvSpPr>
          <p:spPr>
            <a:xfrm rot="18960000">
              <a:off x="3272807" y="4874777"/>
              <a:ext cx="2592011" cy="646331"/>
            </a:xfrm>
            <a:prstGeom prst="rect">
              <a:avLst/>
            </a:prstGeom>
            <a:noFill/>
          </p:spPr>
          <p:txBody>
            <a:bodyPr wrap="square" rtlCol="0">
              <a:spAutoFit/>
            </a:bodyPr>
            <a:lstStyle/>
            <a:p>
              <a:pPr algn="r"/>
              <a:r>
                <a:rPr lang="en-AU" b="0" i="0" u="none" strike="noStrike" dirty="0">
                  <a:solidFill>
                    <a:schemeClr val="tx1">
                      <a:lumMod val="75000"/>
                    </a:schemeClr>
                  </a:solidFill>
                  <a:effectLst/>
                  <a:latin typeface="Tahoma" panose="020B0604030504040204" pitchFamily="34" charset="0"/>
                  <a:ea typeface="Tahoma" panose="020B0604030504040204" pitchFamily="34" charset="0"/>
                  <a:cs typeface="Tahoma" panose="020B0604030504040204" pitchFamily="34" charset="0"/>
                </a:rPr>
                <a:t>The herd is comprised of 4 cows</a:t>
              </a:r>
              <a:endParaRPr lang="en-US" dirty="0">
                <a:solidFill>
                  <a:schemeClr val="tx1">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856312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a:xfrm>
            <a:off x="694800" y="512158"/>
            <a:ext cx="3420000" cy="1404000"/>
          </a:xfrm>
        </p:spPr>
        <p:txBody>
          <a:bodyPr>
            <a:normAutofit/>
          </a:bodyPr>
          <a:lstStyle/>
          <a:p>
            <a:r>
              <a:rPr lang="en-US" sz="3600" dirty="0"/>
              <a:t>OPTIMAL SOLUTION</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916158"/>
            <a:ext cx="4446449" cy="4260805"/>
          </a:xfrm>
        </p:spPr>
        <p:txBody>
          <a:bodyPr/>
          <a:lstStyle/>
          <a:p>
            <a:pPr marL="0" indent="0">
              <a:buNone/>
            </a:pPr>
            <a:r>
              <a:rPr lang="en-US" dirty="0"/>
              <a:t>Considering the constraints of the problem, the maximum profit after 52 weeks is </a:t>
            </a:r>
            <a:r>
              <a:rPr lang="en-US" b="1" dirty="0">
                <a:solidFill>
                  <a:schemeClr val="tx2">
                    <a:lumMod val="75000"/>
                  </a:schemeClr>
                </a:solidFill>
              </a:rPr>
              <a:t>$6946.80</a:t>
            </a:r>
            <a:r>
              <a:rPr lang="en-US" dirty="0"/>
              <a:t>. </a:t>
            </a:r>
          </a:p>
          <a:p>
            <a:pPr marL="0" indent="0">
              <a:buNone/>
            </a:pPr>
            <a:endParaRPr lang="en-US" dirty="0"/>
          </a:p>
          <a:p>
            <a:pPr marL="0" indent="0">
              <a:buNone/>
            </a:pPr>
            <a:r>
              <a:rPr lang="en-US" dirty="0"/>
              <a:t>A breakdown of the amount of feed which should be given to the herd each week to achieve this optimal profit is given in the following slides. </a:t>
            </a:r>
          </a:p>
          <a:p>
            <a:pPr marL="0" indent="0">
              <a:buNone/>
            </a:pPr>
            <a:endParaRPr lang="en-US" sz="1600" dirty="0"/>
          </a:p>
          <a:p>
            <a:pPr marL="0" indent="0">
              <a:buNone/>
            </a:pPr>
            <a:endParaRPr lang="en-US" sz="1600" dirty="0"/>
          </a:p>
          <a:p>
            <a:pPr marL="0" indent="0">
              <a:buNone/>
            </a:pPr>
            <a:endParaRPr lang="en-US" sz="1600" dirty="0"/>
          </a:p>
          <a:p>
            <a:endParaRPr lang="en-US" sz="1600" dirty="0"/>
          </a:p>
          <a:p>
            <a:endParaRPr lang="en-US" dirty="0"/>
          </a:p>
        </p:txBody>
      </p:sp>
      <p:grpSp>
        <p:nvGrpSpPr>
          <p:cNvPr id="34" name="Group 33">
            <a:extLst>
              <a:ext uri="{FF2B5EF4-FFF2-40B4-BE49-F238E27FC236}">
                <a16:creationId xmlns:a16="http://schemas.microsoft.com/office/drawing/2014/main" id="{C123DA9A-760A-850C-6C27-7AF49959DC55}"/>
              </a:ext>
            </a:extLst>
          </p:cNvPr>
          <p:cNvGrpSpPr/>
          <p:nvPr/>
        </p:nvGrpSpPr>
        <p:grpSpPr>
          <a:xfrm rot="-2700000">
            <a:off x="4945007" y="-77328"/>
            <a:ext cx="8497748" cy="9470277"/>
            <a:chOff x="4086622" y="-2613437"/>
            <a:chExt cx="8497748" cy="9470277"/>
          </a:xfrm>
          <a:solidFill>
            <a:schemeClr val="bg1">
              <a:lumMod val="75000"/>
              <a:lumOff val="25000"/>
              <a:alpha val="48000"/>
            </a:schemeClr>
          </a:solidFill>
        </p:grpSpPr>
        <p:sp>
          <p:nvSpPr>
            <p:cNvPr id="17" name="Round Same-side Corner of Rectangle 16">
              <a:extLst>
                <a:ext uri="{FF2B5EF4-FFF2-40B4-BE49-F238E27FC236}">
                  <a16:creationId xmlns:a16="http://schemas.microsoft.com/office/drawing/2014/main" id="{D03D546C-5CC6-4D17-51B8-50FB48DA555A}"/>
                </a:ext>
              </a:extLst>
            </p:cNvPr>
            <p:cNvSpPr/>
            <p:nvPr/>
          </p:nvSpPr>
          <p:spPr>
            <a:xfrm>
              <a:off x="7759495" y="-2613437"/>
              <a:ext cx="1152000" cy="9456229"/>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side Corner of Rectangle 19">
              <a:extLst>
                <a:ext uri="{FF2B5EF4-FFF2-40B4-BE49-F238E27FC236}">
                  <a16:creationId xmlns:a16="http://schemas.microsoft.com/office/drawing/2014/main" id="{3E1D8135-F120-C458-F9F9-52DDEE7A4007}"/>
                </a:ext>
              </a:extLst>
            </p:cNvPr>
            <p:cNvSpPr/>
            <p:nvPr/>
          </p:nvSpPr>
          <p:spPr>
            <a:xfrm>
              <a:off x="8983786" y="-1391370"/>
              <a:ext cx="1152000" cy="823416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Same-side Corner of Rectangle 20">
              <a:extLst>
                <a:ext uri="{FF2B5EF4-FFF2-40B4-BE49-F238E27FC236}">
                  <a16:creationId xmlns:a16="http://schemas.microsoft.com/office/drawing/2014/main" id="{BACA65A1-C207-15BA-DFF1-4027D6922A2C}"/>
                </a:ext>
              </a:extLst>
            </p:cNvPr>
            <p:cNvSpPr/>
            <p:nvPr/>
          </p:nvSpPr>
          <p:spPr>
            <a:xfrm>
              <a:off x="10208077" y="-169302"/>
              <a:ext cx="1152000" cy="700094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 Same-side Corner of Rectangle 24">
              <a:extLst>
                <a:ext uri="{FF2B5EF4-FFF2-40B4-BE49-F238E27FC236}">
                  <a16:creationId xmlns:a16="http://schemas.microsoft.com/office/drawing/2014/main" id="{6FDF051A-7EA7-1D83-8252-128D44CB2E4D}"/>
                </a:ext>
              </a:extLst>
            </p:cNvPr>
            <p:cNvSpPr/>
            <p:nvPr/>
          </p:nvSpPr>
          <p:spPr>
            <a:xfrm>
              <a:off x="11432370" y="1052765"/>
              <a:ext cx="1152000" cy="579002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 Same-side Corner of Rectangle 25">
              <a:extLst>
                <a:ext uri="{FF2B5EF4-FFF2-40B4-BE49-F238E27FC236}">
                  <a16:creationId xmlns:a16="http://schemas.microsoft.com/office/drawing/2014/main" id="{8A06AEBE-6519-514C-7E7D-7D66BB34A12C}"/>
                </a:ext>
              </a:extLst>
            </p:cNvPr>
            <p:cNvSpPr/>
            <p:nvPr/>
          </p:nvSpPr>
          <p:spPr>
            <a:xfrm flipH="1">
              <a:off x="6535204" y="-1530378"/>
              <a:ext cx="1152000" cy="837320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side Corner of Rectangle 26">
              <a:extLst>
                <a:ext uri="{FF2B5EF4-FFF2-40B4-BE49-F238E27FC236}">
                  <a16:creationId xmlns:a16="http://schemas.microsoft.com/office/drawing/2014/main" id="{0E2CC600-DF3B-5C70-0245-455CD3AD3E2B}"/>
                </a:ext>
              </a:extLst>
            </p:cNvPr>
            <p:cNvSpPr/>
            <p:nvPr/>
          </p:nvSpPr>
          <p:spPr>
            <a:xfrm flipH="1">
              <a:off x="5310913" y="-308311"/>
              <a:ext cx="1152000" cy="71651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 Same-side Corner of Rectangle 27">
              <a:extLst>
                <a:ext uri="{FF2B5EF4-FFF2-40B4-BE49-F238E27FC236}">
                  <a16:creationId xmlns:a16="http://schemas.microsoft.com/office/drawing/2014/main" id="{7C1B126F-CB2A-761E-76F2-2F10ABF19181}"/>
                </a:ext>
              </a:extLst>
            </p:cNvPr>
            <p:cNvSpPr/>
            <p:nvPr/>
          </p:nvSpPr>
          <p:spPr>
            <a:xfrm flipH="1">
              <a:off x="4086622" y="913754"/>
              <a:ext cx="1152000" cy="594018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F3AC6D2A-390E-1B41-55A4-A1C049DB150A}"/>
              </a:ext>
            </a:extLst>
          </p:cNvPr>
          <p:cNvSpPr txBox="1"/>
          <p:nvPr/>
        </p:nvSpPr>
        <p:spPr>
          <a:xfrm>
            <a:off x="7974063" y="3429000"/>
            <a:ext cx="4017455" cy="1200329"/>
          </a:xfrm>
          <a:prstGeom prst="rect">
            <a:avLst/>
          </a:prstGeom>
          <a:noFill/>
        </p:spPr>
        <p:txBody>
          <a:bodyPr wrap="square">
            <a:spAutoFit/>
          </a:bodyPr>
          <a:lstStyle/>
          <a:p>
            <a:r>
              <a:rPr lang="en-AU" sz="7200" b="1" i="0" u="none" strike="noStrike" spc="-300" dirty="0">
                <a:effectLst/>
                <a:latin typeface="Tahoma" panose="020B0604030504040204" pitchFamily="34" charset="0"/>
                <a:ea typeface="Tahoma" panose="020B0604030504040204" pitchFamily="34" charset="0"/>
                <a:cs typeface="Tahoma" panose="020B0604030504040204" pitchFamily="34" charset="0"/>
              </a:rPr>
              <a:t>6946.80</a:t>
            </a:r>
            <a:endParaRPr lang="en-US" sz="7200" spc="-300" dirty="0">
              <a:latin typeface="Tahoma" panose="020B0604030504040204" pitchFamily="34" charset="0"/>
              <a:ea typeface="Tahoma" panose="020B0604030504040204" pitchFamily="34" charset="0"/>
              <a:cs typeface="Tahoma" panose="020B0604030504040204" pitchFamily="34" charset="0"/>
            </a:endParaRPr>
          </a:p>
        </p:txBody>
      </p:sp>
      <p:grpSp>
        <p:nvGrpSpPr>
          <p:cNvPr id="46" name="Group 45">
            <a:extLst>
              <a:ext uri="{FF2B5EF4-FFF2-40B4-BE49-F238E27FC236}">
                <a16:creationId xmlns:a16="http://schemas.microsoft.com/office/drawing/2014/main" id="{8B874C56-5D86-BBB9-CF25-C1C9E65F4244}"/>
              </a:ext>
            </a:extLst>
          </p:cNvPr>
          <p:cNvGrpSpPr/>
          <p:nvPr/>
        </p:nvGrpSpPr>
        <p:grpSpPr>
          <a:xfrm>
            <a:off x="6739633" y="3497757"/>
            <a:ext cx="1234430" cy="1200329"/>
            <a:chOff x="1916569" y="3653870"/>
            <a:chExt cx="1651150" cy="1605538"/>
          </a:xfrm>
        </p:grpSpPr>
        <p:sp>
          <p:nvSpPr>
            <p:cNvPr id="16" name="Oval 15">
              <a:extLst>
                <a:ext uri="{FF2B5EF4-FFF2-40B4-BE49-F238E27FC236}">
                  <a16:creationId xmlns:a16="http://schemas.microsoft.com/office/drawing/2014/main" id="{A0892AC0-1011-F6AD-4511-9D1F5DB22166}"/>
                </a:ext>
              </a:extLst>
            </p:cNvPr>
            <p:cNvSpPr/>
            <p:nvPr/>
          </p:nvSpPr>
          <p:spPr>
            <a:xfrm>
              <a:off x="1939375" y="3653870"/>
              <a:ext cx="1605538" cy="1605538"/>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Dollar with solid fill">
              <a:extLst>
                <a:ext uri="{FF2B5EF4-FFF2-40B4-BE49-F238E27FC236}">
                  <a16:creationId xmlns:a16="http://schemas.microsoft.com/office/drawing/2014/main" id="{FB81B484-EC11-8A8E-12E8-ED01EBB806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6569" y="3765690"/>
              <a:ext cx="1651150" cy="1381898"/>
            </a:xfrm>
            <a:prstGeom prst="rect">
              <a:avLst/>
            </a:prstGeom>
          </p:spPr>
        </p:pic>
      </p:grpSp>
    </p:spTree>
    <p:extLst>
      <p:ext uri="{BB962C8B-B14F-4D97-AF65-F5344CB8AC3E}">
        <p14:creationId xmlns:p14="http://schemas.microsoft.com/office/powerpoint/2010/main" val="313273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77E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4D271-6C4E-8F5D-E7A9-1C147A5CC0CA}"/>
              </a:ext>
            </a:extLst>
          </p:cNvPr>
          <p:cNvSpPr>
            <a:spLocks noGrp="1"/>
          </p:cNvSpPr>
          <p:nvPr>
            <p:ph type="title"/>
          </p:nvPr>
        </p:nvSpPr>
        <p:spPr>
          <a:xfrm>
            <a:off x="353961" y="406964"/>
            <a:ext cx="11194026" cy="696759"/>
          </a:xfrm>
        </p:spPr>
        <p:txBody>
          <a:bodyPr/>
          <a:lstStyle/>
          <a:p>
            <a:r>
              <a:rPr lang="en-US" dirty="0"/>
              <a:t>OPTIMAL SOLUTION – TOTAL WEEKLY FEED</a:t>
            </a:r>
          </a:p>
        </p:txBody>
      </p:sp>
      <p:pic>
        <p:nvPicPr>
          <p:cNvPr id="6" name="Picture 5">
            <a:extLst>
              <a:ext uri="{FF2B5EF4-FFF2-40B4-BE49-F238E27FC236}">
                <a16:creationId xmlns:a16="http://schemas.microsoft.com/office/drawing/2014/main" id="{71746619-CB3A-E7E6-4F1F-C6D5B5143BF4}"/>
              </a:ext>
            </a:extLst>
          </p:cNvPr>
          <p:cNvPicPr>
            <a:picLocks noChangeAspect="1"/>
          </p:cNvPicPr>
          <p:nvPr/>
        </p:nvPicPr>
        <p:blipFill>
          <a:blip r:embed="rId2"/>
          <a:srcRect/>
          <a:stretch/>
        </p:blipFill>
        <p:spPr>
          <a:xfrm>
            <a:off x="24921" y="1103723"/>
            <a:ext cx="11996980" cy="5347313"/>
          </a:xfrm>
          <a:prstGeom prst="rect">
            <a:avLst/>
          </a:prstGeom>
        </p:spPr>
      </p:pic>
    </p:spTree>
    <p:extLst>
      <p:ext uri="{BB962C8B-B14F-4D97-AF65-F5344CB8AC3E}">
        <p14:creationId xmlns:p14="http://schemas.microsoft.com/office/powerpoint/2010/main" val="2793543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SOLUTION – FEED BREAKDOWN</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1409074" y="1328107"/>
            <a:ext cx="10086925" cy="515683"/>
          </a:xfrm>
        </p:spPr>
        <p:txBody>
          <a:bodyPr/>
          <a:lstStyle/>
          <a:p>
            <a:pPr marL="0" indent="0">
              <a:buNone/>
            </a:pPr>
            <a:r>
              <a:rPr lang="en-US" dirty="0"/>
              <a:t>The units of feed which achieve the optimal profit are given below: </a:t>
            </a:r>
          </a:p>
        </p:txBody>
      </p:sp>
      <p:pic>
        <p:nvPicPr>
          <p:cNvPr id="5" name="Picture 4">
            <a:extLst>
              <a:ext uri="{FF2B5EF4-FFF2-40B4-BE49-F238E27FC236}">
                <a16:creationId xmlns:a16="http://schemas.microsoft.com/office/drawing/2014/main" id="{8FDBB379-38F7-ADD4-7CD8-7E055383484C}"/>
              </a:ext>
            </a:extLst>
          </p:cNvPr>
          <p:cNvPicPr>
            <a:picLocks noChangeAspect="1"/>
          </p:cNvPicPr>
          <p:nvPr/>
        </p:nvPicPr>
        <p:blipFill>
          <a:blip r:embed="rId3"/>
          <a:stretch>
            <a:fillRect/>
          </a:stretch>
        </p:blipFill>
        <p:spPr>
          <a:xfrm>
            <a:off x="11592" y="1328107"/>
            <a:ext cx="11483208" cy="5147644"/>
          </a:xfrm>
          <a:prstGeom prst="rect">
            <a:avLst/>
          </a:prstGeom>
        </p:spPr>
      </p:pic>
    </p:spTree>
    <p:extLst>
      <p:ext uri="{BB962C8B-B14F-4D97-AF65-F5344CB8AC3E}">
        <p14:creationId xmlns:p14="http://schemas.microsoft.com/office/powerpoint/2010/main" val="3944327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OPTIMAL SOLUTION</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a:xfrm>
            <a:off x="696000" y="1328107"/>
            <a:ext cx="10800000" cy="515683"/>
          </a:xfrm>
        </p:spPr>
        <p:txBody>
          <a:bodyPr/>
          <a:lstStyle/>
          <a:p>
            <a:pPr marL="0" indent="0">
              <a:buNone/>
            </a:pPr>
            <a:r>
              <a:rPr lang="en-US" dirty="0"/>
              <a:t>The units of feed which achieve the optimal profit are given below: </a:t>
            </a:r>
          </a:p>
        </p:txBody>
      </p:sp>
      <p:pic>
        <p:nvPicPr>
          <p:cNvPr id="6" name="Picture 5">
            <a:extLst>
              <a:ext uri="{FF2B5EF4-FFF2-40B4-BE49-F238E27FC236}">
                <a16:creationId xmlns:a16="http://schemas.microsoft.com/office/drawing/2014/main" id="{B8019BFD-3EEB-0C48-D104-A8676A331712}"/>
              </a:ext>
            </a:extLst>
          </p:cNvPr>
          <p:cNvPicPr>
            <a:picLocks noChangeAspect="1"/>
          </p:cNvPicPr>
          <p:nvPr/>
        </p:nvPicPr>
        <p:blipFill>
          <a:blip r:embed="rId3"/>
          <a:stretch>
            <a:fillRect/>
          </a:stretch>
        </p:blipFill>
        <p:spPr>
          <a:xfrm>
            <a:off x="6323212" y="2512309"/>
            <a:ext cx="5158885" cy="2808000"/>
          </a:xfrm>
          <a:prstGeom prst="rect">
            <a:avLst/>
          </a:prstGeom>
        </p:spPr>
      </p:pic>
      <p:pic>
        <p:nvPicPr>
          <p:cNvPr id="8" name="Picture 7">
            <a:extLst>
              <a:ext uri="{FF2B5EF4-FFF2-40B4-BE49-F238E27FC236}">
                <a16:creationId xmlns:a16="http://schemas.microsoft.com/office/drawing/2014/main" id="{EA72B9E4-F977-F6F2-4CE5-4AF6CB4C0C97}"/>
              </a:ext>
            </a:extLst>
          </p:cNvPr>
          <p:cNvPicPr>
            <a:picLocks noChangeAspect="1"/>
          </p:cNvPicPr>
          <p:nvPr/>
        </p:nvPicPr>
        <p:blipFill>
          <a:blip r:embed="rId4"/>
          <a:stretch>
            <a:fillRect/>
          </a:stretch>
        </p:blipFill>
        <p:spPr>
          <a:xfrm>
            <a:off x="694800" y="2512310"/>
            <a:ext cx="5145823" cy="2808000"/>
          </a:xfrm>
          <a:prstGeom prst="rect">
            <a:avLst/>
          </a:prstGeom>
        </p:spPr>
      </p:pic>
      <p:sp>
        <p:nvSpPr>
          <p:cNvPr id="9" name="Content Placeholder 2">
            <a:extLst>
              <a:ext uri="{FF2B5EF4-FFF2-40B4-BE49-F238E27FC236}">
                <a16:creationId xmlns:a16="http://schemas.microsoft.com/office/drawing/2014/main" id="{6D244F99-B50F-D488-10EF-6972E9A228B7}"/>
              </a:ext>
            </a:extLst>
          </p:cNvPr>
          <p:cNvSpPr txBox="1">
            <a:spLocks/>
          </p:cNvSpPr>
          <p:nvPr/>
        </p:nvSpPr>
        <p:spPr>
          <a:xfrm>
            <a:off x="694799" y="2113613"/>
            <a:ext cx="5003799" cy="398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Total Weekly Feed</a:t>
            </a:r>
          </a:p>
          <a:p>
            <a:pPr marL="0" indent="0">
              <a:buFont typeface="Arial" panose="020B0604020202020204" pitchFamily="34" charset="0"/>
              <a:buNone/>
            </a:pPr>
            <a:endParaRPr lang="en-US" dirty="0"/>
          </a:p>
          <a:p>
            <a:endParaRPr lang="en-US" dirty="0"/>
          </a:p>
          <a:p>
            <a:endParaRPr lang="en-US" dirty="0"/>
          </a:p>
        </p:txBody>
      </p:sp>
      <p:sp>
        <p:nvSpPr>
          <p:cNvPr id="10" name="Content Placeholder 2">
            <a:extLst>
              <a:ext uri="{FF2B5EF4-FFF2-40B4-BE49-F238E27FC236}">
                <a16:creationId xmlns:a16="http://schemas.microsoft.com/office/drawing/2014/main" id="{15DFA5D2-E04E-F9E7-4091-8E26A63A20B8}"/>
              </a:ext>
            </a:extLst>
          </p:cNvPr>
          <p:cNvSpPr txBox="1">
            <a:spLocks/>
          </p:cNvSpPr>
          <p:nvPr/>
        </p:nvSpPr>
        <p:spPr>
          <a:xfrm>
            <a:off x="6323212" y="2113612"/>
            <a:ext cx="5158885" cy="398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solidFill>
              </a:rPr>
              <a:t>Extra Weekly Feed for Profit</a:t>
            </a:r>
          </a:p>
          <a:p>
            <a:pPr marL="0" indent="0">
              <a:buFont typeface="Arial" panose="020B0604020202020204" pitchFamily="34" charset="0"/>
              <a:buNone/>
            </a:pPr>
            <a:endParaRPr lang="en-US" dirty="0"/>
          </a:p>
          <a:p>
            <a:endParaRPr lang="en-US" dirty="0"/>
          </a:p>
          <a:p>
            <a:endParaRPr lang="en-US" dirty="0"/>
          </a:p>
        </p:txBody>
      </p:sp>
    </p:spTree>
    <p:extLst>
      <p:ext uri="{BB962C8B-B14F-4D97-AF65-F5344CB8AC3E}">
        <p14:creationId xmlns:p14="http://schemas.microsoft.com/office/powerpoint/2010/main" val="343740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C76FA49-F64D-FD42-8611-737D93530EA6}"/>
              </a:ext>
            </a:extLst>
          </p:cNvPr>
          <p:cNvGrpSpPr/>
          <p:nvPr/>
        </p:nvGrpSpPr>
        <p:grpSpPr>
          <a:xfrm>
            <a:off x="-574221" y="1471960"/>
            <a:ext cx="13340441" cy="5386039"/>
            <a:chOff x="-574220" y="2174646"/>
            <a:chExt cx="13340441" cy="4683354"/>
          </a:xfrm>
          <a:blipFill dpi="0" rotWithShape="1">
            <a:blip r:embed="rId3">
              <a:alphaModFix amt="46000"/>
            </a:blip>
            <a:srcRect/>
            <a:stretch>
              <a:fillRect l="4000" t="-76000" r="4000" b="-1000"/>
            </a:stretch>
          </a:blipFill>
        </p:grpSpPr>
        <p:sp>
          <p:nvSpPr>
            <p:cNvPr id="7" name="Round Same-side Corner of Rectangle 6">
              <a:extLst>
                <a:ext uri="{FF2B5EF4-FFF2-40B4-BE49-F238E27FC236}">
                  <a16:creationId xmlns:a16="http://schemas.microsoft.com/office/drawing/2014/main" id="{C7573C8E-B70C-58D0-BFE4-AA202D461FCA}"/>
                </a:ext>
              </a:extLst>
            </p:cNvPr>
            <p:cNvSpPr/>
            <p:nvPr/>
          </p:nvSpPr>
          <p:spPr>
            <a:xfrm>
              <a:off x="645161" y="2902007"/>
              <a:ext cx="1146629" cy="3955993"/>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8" name="Round Same-side Corner of Rectangle 7">
              <a:extLst>
                <a:ext uri="{FF2B5EF4-FFF2-40B4-BE49-F238E27FC236}">
                  <a16:creationId xmlns:a16="http://schemas.microsoft.com/office/drawing/2014/main" id="{CCD62AC1-A251-5AAD-1D8A-D3DD2D1E2DCF}"/>
                </a:ext>
              </a:extLst>
            </p:cNvPr>
            <p:cNvSpPr/>
            <p:nvPr/>
          </p:nvSpPr>
          <p:spPr>
            <a:xfrm>
              <a:off x="1864542" y="2591164"/>
              <a:ext cx="1146629" cy="42668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9" name="Round Same-side Corner of Rectangle 8">
              <a:extLst>
                <a:ext uri="{FF2B5EF4-FFF2-40B4-BE49-F238E27FC236}">
                  <a16:creationId xmlns:a16="http://schemas.microsoft.com/office/drawing/2014/main" id="{BAD4EDE6-DDA4-4F6C-2F01-ADD822EE2682}"/>
                </a:ext>
              </a:extLst>
            </p:cNvPr>
            <p:cNvSpPr/>
            <p:nvPr/>
          </p:nvSpPr>
          <p:spPr>
            <a:xfrm>
              <a:off x="3083923" y="2174646"/>
              <a:ext cx="1146629" cy="4683354"/>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0" name="Round Same-side Corner of Rectangle 9">
              <a:extLst>
                <a:ext uri="{FF2B5EF4-FFF2-40B4-BE49-F238E27FC236}">
                  <a16:creationId xmlns:a16="http://schemas.microsoft.com/office/drawing/2014/main" id="{5DA2020F-AD61-FE5A-8AC4-D0FAAF193109}"/>
                </a:ext>
              </a:extLst>
            </p:cNvPr>
            <p:cNvSpPr/>
            <p:nvPr/>
          </p:nvSpPr>
          <p:spPr>
            <a:xfrm>
              <a:off x="4303304" y="3812324"/>
              <a:ext cx="1146629" cy="304567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1" name="Round Same-side Corner of Rectangle 10">
              <a:extLst>
                <a:ext uri="{FF2B5EF4-FFF2-40B4-BE49-F238E27FC236}">
                  <a16:creationId xmlns:a16="http://schemas.microsoft.com/office/drawing/2014/main" id="{8C181BC3-4F01-7809-305C-A1785908EDC7}"/>
                </a:ext>
              </a:extLst>
            </p:cNvPr>
            <p:cNvSpPr/>
            <p:nvPr/>
          </p:nvSpPr>
          <p:spPr>
            <a:xfrm>
              <a:off x="5522685" y="3551648"/>
              <a:ext cx="1146629" cy="330635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3" name="Round Same-side Corner of Rectangle 12">
              <a:extLst>
                <a:ext uri="{FF2B5EF4-FFF2-40B4-BE49-F238E27FC236}">
                  <a16:creationId xmlns:a16="http://schemas.microsoft.com/office/drawing/2014/main" id="{3A45052A-CC1E-93A6-15C2-C7A1F58AFB7F}"/>
                </a:ext>
              </a:extLst>
            </p:cNvPr>
            <p:cNvSpPr/>
            <p:nvPr/>
          </p:nvSpPr>
          <p:spPr>
            <a:xfrm>
              <a:off x="6742066" y="4347140"/>
              <a:ext cx="1146629" cy="2510860"/>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4" name="Round Same-side Corner of Rectangle 13">
              <a:extLst>
                <a:ext uri="{FF2B5EF4-FFF2-40B4-BE49-F238E27FC236}">
                  <a16:creationId xmlns:a16="http://schemas.microsoft.com/office/drawing/2014/main" id="{42158646-BF14-0FC6-4D57-735083525E73}"/>
                </a:ext>
              </a:extLst>
            </p:cNvPr>
            <p:cNvSpPr/>
            <p:nvPr/>
          </p:nvSpPr>
          <p:spPr>
            <a:xfrm>
              <a:off x="7961447" y="2591164"/>
              <a:ext cx="1146629" cy="4266836"/>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5" name="Round Same-side Corner of Rectangle 14">
              <a:extLst>
                <a:ext uri="{FF2B5EF4-FFF2-40B4-BE49-F238E27FC236}">
                  <a16:creationId xmlns:a16="http://schemas.microsoft.com/office/drawing/2014/main" id="{D8957DEE-6234-0884-FFD0-764D2D3A2AA3}"/>
                </a:ext>
              </a:extLst>
            </p:cNvPr>
            <p:cNvSpPr/>
            <p:nvPr/>
          </p:nvSpPr>
          <p:spPr>
            <a:xfrm>
              <a:off x="9180828" y="3551648"/>
              <a:ext cx="1146629" cy="330635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6" name="Round Same-side Corner of Rectangle 15">
              <a:extLst>
                <a:ext uri="{FF2B5EF4-FFF2-40B4-BE49-F238E27FC236}">
                  <a16:creationId xmlns:a16="http://schemas.microsoft.com/office/drawing/2014/main" id="{23647D1D-C35B-15E7-4A29-E0DC23F86475}"/>
                </a:ext>
              </a:extLst>
            </p:cNvPr>
            <p:cNvSpPr/>
            <p:nvPr/>
          </p:nvSpPr>
          <p:spPr>
            <a:xfrm>
              <a:off x="10400209" y="4492518"/>
              <a:ext cx="1146629" cy="2365482"/>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7" name="Round Same-side Corner of Rectangle 16">
              <a:extLst>
                <a:ext uri="{FF2B5EF4-FFF2-40B4-BE49-F238E27FC236}">
                  <a16:creationId xmlns:a16="http://schemas.microsoft.com/office/drawing/2014/main" id="{5F8EE4AE-26BD-784C-17EA-1F0B684FF512}"/>
                </a:ext>
              </a:extLst>
            </p:cNvPr>
            <p:cNvSpPr/>
            <p:nvPr/>
          </p:nvSpPr>
          <p:spPr>
            <a:xfrm>
              <a:off x="-574220" y="4703349"/>
              <a:ext cx="1146629" cy="2154651"/>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sp>
          <p:nvSpPr>
            <p:cNvPr id="18" name="Round Same-side Corner of Rectangle 17">
              <a:extLst>
                <a:ext uri="{FF2B5EF4-FFF2-40B4-BE49-F238E27FC236}">
                  <a16:creationId xmlns:a16="http://schemas.microsoft.com/office/drawing/2014/main" id="{8357EE44-061B-F3F8-157D-50C8F88EC337}"/>
                </a:ext>
              </a:extLst>
            </p:cNvPr>
            <p:cNvSpPr/>
            <p:nvPr/>
          </p:nvSpPr>
          <p:spPr>
            <a:xfrm>
              <a:off x="11619592" y="3999273"/>
              <a:ext cx="1146629" cy="2858727"/>
            </a:xfrm>
            <a:prstGeom prst="round2SameRect">
              <a:avLst>
                <a:gd name="adj1" fmla="val 50000"/>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Ins="108000" rtlCol="0" anchor="ctr"/>
            <a:lstStyle/>
            <a:p>
              <a:pPr algn="ctr"/>
              <a:endParaRPr lang="en-US"/>
            </a:p>
          </p:txBody>
        </p:sp>
      </p:grpSp>
      <p:sp>
        <p:nvSpPr>
          <p:cNvPr id="4" name="Title 3">
            <a:extLst>
              <a:ext uri="{FF2B5EF4-FFF2-40B4-BE49-F238E27FC236}">
                <a16:creationId xmlns:a16="http://schemas.microsoft.com/office/drawing/2014/main" id="{F9E1503A-8D72-FB5A-24C6-337B13A208C2}"/>
              </a:ext>
            </a:extLst>
          </p:cNvPr>
          <p:cNvSpPr>
            <a:spLocks noGrp="1"/>
          </p:cNvSpPr>
          <p:nvPr>
            <p:ph type="title"/>
          </p:nvPr>
        </p:nvSpPr>
        <p:spPr/>
        <p:txBody>
          <a:bodyPr>
            <a:normAutofit/>
          </a:bodyPr>
          <a:lstStyle/>
          <a:p>
            <a:r>
              <a:rPr lang="en-US" sz="3600" dirty="0"/>
              <a:t>COMMUNICATION 12</a:t>
            </a:r>
          </a:p>
        </p:txBody>
      </p:sp>
    </p:spTree>
    <p:extLst>
      <p:ext uri="{BB962C8B-B14F-4D97-AF65-F5344CB8AC3E}">
        <p14:creationId xmlns:p14="http://schemas.microsoft.com/office/powerpoint/2010/main" val="332602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EF3-DF86-7BD9-0062-91272374BBF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259FF1-580B-44BD-241C-D71824E3CA4D}"/>
              </a:ext>
            </a:extLst>
          </p:cNvPr>
          <p:cNvSpPr>
            <a:spLocks noGrp="1"/>
          </p:cNvSpPr>
          <p:nvPr>
            <p:ph idx="13"/>
          </p:nvPr>
        </p:nvSpPr>
        <p:spPr/>
        <p:txBody>
          <a:bodyPr/>
          <a:lstStyle/>
          <a:p>
            <a:pPr marL="0" indent="0">
              <a:buNone/>
            </a:pPr>
            <a:r>
              <a:rPr lang="en-US" dirty="0"/>
              <a:t>The second communication we received introduced a constraint designed to prevent the field from being baren at the conclusion of the season. Specifically, </a:t>
            </a:r>
            <a:r>
              <a:rPr lang="en-US" dirty="0">
                <a:solidFill>
                  <a:schemeClr val="tx1">
                    <a:lumMod val="65000"/>
                  </a:schemeClr>
                </a:solidFill>
              </a:rPr>
              <a:t>for every unit of grass below 150 units at the end of the season, a penalty of $5 is incurred. </a:t>
            </a:r>
          </a:p>
          <a:p>
            <a:pPr marL="0" indent="0">
              <a:buNone/>
            </a:pPr>
            <a:r>
              <a:rPr lang="en-US" dirty="0"/>
              <a:t>This added penalty cost will decrease overall profit in the short term but prove beneficial for profit in following years. </a:t>
            </a:r>
          </a:p>
          <a:p>
            <a:pPr marL="0" indent="0">
              <a:buNone/>
            </a:pPr>
            <a:endParaRPr lang="en-US" dirty="0"/>
          </a:p>
          <a:p>
            <a:pPr marL="0" indent="0">
              <a:buNone/>
            </a:pPr>
            <a:endParaRPr lang="en-US" sz="1600" dirty="0"/>
          </a:p>
          <a:p>
            <a:endParaRPr lang="en-US" sz="1600" dirty="0"/>
          </a:p>
          <a:p>
            <a:endParaRPr lang="en-US" dirty="0"/>
          </a:p>
        </p:txBody>
      </p:sp>
      <p:sp>
        <p:nvSpPr>
          <p:cNvPr id="9" name="Round Same-side Corner of Rectangle 8">
            <a:extLst>
              <a:ext uri="{FF2B5EF4-FFF2-40B4-BE49-F238E27FC236}">
                <a16:creationId xmlns:a16="http://schemas.microsoft.com/office/drawing/2014/main" id="{A0B1E1BF-D7D3-1A95-6DAC-AF7CDE38D8C5}"/>
              </a:ext>
            </a:extLst>
          </p:cNvPr>
          <p:cNvSpPr/>
          <p:nvPr/>
        </p:nvSpPr>
        <p:spPr>
          <a:xfrm rot="16200000">
            <a:off x="8606619" y="3272617"/>
            <a:ext cx="1152000" cy="6018766"/>
          </a:xfrm>
          <a:prstGeom prst="round2SameRect">
            <a:avLst>
              <a:gd name="adj1" fmla="val 50000"/>
              <a:gd name="adj2" fmla="val 0"/>
            </a:avLst>
          </a:prstGeom>
          <a:solidFill>
            <a:schemeClr val="bg1">
              <a:lumMod val="75000"/>
              <a:lumOff val="25000"/>
              <a:alpha val="582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side Corner of Rectangle 14">
            <a:extLst>
              <a:ext uri="{FF2B5EF4-FFF2-40B4-BE49-F238E27FC236}">
                <a16:creationId xmlns:a16="http://schemas.microsoft.com/office/drawing/2014/main" id="{27009A7E-77CE-4512-EE23-825ABDF7270B}"/>
              </a:ext>
            </a:extLst>
          </p:cNvPr>
          <p:cNvSpPr/>
          <p:nvPr/>
        </p:nvSpPr>
        <p:spPr>
          <a:xfrm rot="16200000">
            <a:off x="9057326" y="2499034"/>
            <a:ext cx="1152000" cy="5117349"/>
          </a:xfrm>
          <a:prstGeom prst="round2SameRect">
            <a:avLst>
              <a:gd name="adj1" fmla="val 50000"/>
              <a:gd name="adj2" fmla="val 0"/>
            </a:avLst>
          </a:prstGeom>
          <a:solidFill>
            <a:schemeClr val="bg1">
              <a:lumMod val="75000"/>
              <a:lumOff val="25000"/>
              <a:alpha val="582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B997216-F165-BC0D-E28B-00F943615EA7}"/>
              </a:ext>
            </a:extLst>
          </p:cNvPr>
          <p:cNvSpPr/>
          <p:nvPr/>
        </p:nvSpPr>
        <p:spPr>
          <a:xfrm rot="16200000">
            <a:off x="9677419" y="2065906"/>
            <a:ext cx="1152000" cy="3535021"/>
          </a:xfrm>
          <a:prstGeom prst="roundRect">
            <a:avLst>
              <a:gd name="adj" fmla="val 48699"/>
            </a:avLst>
          </a:prstGeom>
          <a:solidFill>
            <a:schemeClr val="bg1">
              <a:lumMod val="75000"/>
              <a:lumOff val="25000"/>
              <a:alpha val="582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 24">
            <a:extLst>
              <a:ext uri="{FF2B5EF4-FFF2-40B4-BE49-F238E27FC236}">
                <a16:creationId xmlns:a16="http://schemas.microsoft.com/office/drawing/2014/main" id="{5F88E962-3C5D-B0B4-E534-971A02BA391A}"/>
              </a:ext>
            </a:extLst>
          </p:cNvPr>
          <p:cNvSpPr txBox="1">
            <a:spLocks/>
          </p:cNvSpPr>
          <p:nvPr/>
        </p:nvSpPr>
        <p:spPr>
          <a:xfrm>
            <a:off x="694801" y="2638269"/>
            <a:ext cx="4017456" cy="3691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r>
              <a:rPr lang="en-US" dirty="0"/>
              <a:t>The revised optimal profit taking this constraint into account is:</a:t>
            </a:r>
          </a:p>
          <a:p>
            <a:pPr marL="0" indent="0">
              <a:buFont typeface="Arial" panose="020B0604020202020204" pitchFamily="34" charset="0"/>
              <a:buNone/>
            </a:pPr>
            <a:endParaRPr lang="en-US" dirty="0"/>
          </a:p>
          <a:p>
            <a:endParaRPr lang="en-US" dirty="0"/>
          </a:p>
          <a:p>
            <a:endParaRPr lang="en-US" dirty="0"/>
          </a:p>
        </p:txBody>
      </p:sp>
      <p:sp>
        <p:nvSpPr>
          <p:cNvPr id="26" name="TextBox 25">
            <a:extLst>
              <a:ext uri="{FF2B5EF4-FFF2-40B4-BE49-F238E27FC236}">
                <a16:creationId xmlns:a16="http://schemas.microsoft.com/office/drawing/2014/main" id="{060F1AA4-ACF0-B0C7-9105-6B50BBA374CB}"/>
              </a:ext>
            </a:extLst>
          </p:cNvPr>
          <p:cNvSpPr txBox="1"/>
          <p:nvPr/>
        </p:nvSpPr>
        <p:spPr>
          <a:xfrm>
            <a:off x="2438309" y="4139356"/>
            <a:ext cx="4017455" cy="1200329"/>
          </a:xfrm>
          <a:prstGeom prst="rect">
            <a:avLst/>
          </a:prstGeom>
          <a:noFill/>
        </p:spPr>
        <p:txBody>
          <a:bodyPr wrap="square">
            <a:spAutoFit/>
          </a:bodyPr>
          <a:lstStyle/>
          <a:p>
            <a:r>
              <a:rPr lang="en-AU" sz="7200" b="1" i="0" u="none" strike="noStrike" spc="-300" dirty="0">
                <a:effectLst/>
                <a:latin typeface="Tahoma" panose="020B0604030504040204" pitchFamily="34" charset="0"/>
                <a:ea typeface="Tahoma" panose="020B0604030504040204" pitchFamily="34" charset="0"/>
                <a:cs typeface="Tahoma" panose="020B0604030504040204" pitchFamily="34" charset="0"/>
              </a:rPr>
              <a:t>6560.40</a:t>
            </a:r>
            <a:endParaRPr lang="en-US" sz="7200" spc="-300" dirty="0">
              <a:latin typeface="Tahoma" panose="020B0604030504040204" pitchFamily="34" charset="0"/>
              <a:ea typeface="Tahoma" panose="020B0604030504040204" pitchFamily="34" charset="0"/>
              <a:cs typeface="Tahoma" panose="020B0604030504040204" pitchFamily="34" charset="0"/>
            </a:endParaRPr>
          </a:p>
        </p:txBody>
      </p:sp>
      <p:grpSp>
        <p:nvGrpSpPr>
          <p:cNvPr id="27" name="Group 26">
            <a:extLst>
              <a:ext uri="{FF2B5EF4-FFF2-40B4-BE49-F238E27FC236}">
                <a16:creationId xmlns:a16="http://schemas.microsoft.com/office/drawing/2014/main" id="{638692E9-CE0F-11F8-9790-E62232FFC491}"/>
              </a:ext>
            </a:extLst>
          </p:cNvPr>
          <p:cNvGrpSpPr/>
          <p:nvPr/>
        </p:nvGrpSpPr>
        <p:grpSpPr>
          <a:xfrm>
            <a:off x="1203879" y="4208113"/>
            <a:ext cx="1234430" cy="1200329"/>
            <a:chOff x="1916569" y="3653870"/>
            <a:chExt cx="1651150" cy="1605538"/>
          </a:xfrm>
        </p:grpSpPr>
        <p:sp>
          <p:nvSpPr>
            <p:cNvPr id="28" name="Oval 27">
              <a:extLst>
                <a:ext uri="{FF2B5EF4-FFF2-40B4-BE49-F238E27FC236}">
                  <a16:creationId xmlns:a16="http://schemas.microsoft.com/office/drawing/2014/main" id="{A22D31C7-564A-A12C-9D27-D2C8B8070871}"/>
                </a:ext>
              </a:extLst>
            </p:cNvPr>
            <p:cNvSpPr/>
            <p:nvPr/>
          </p:nvSpPr>
          <p:spPr>
            <a:xfrm>
              <a:off x="1939375" y="3653870"/>
              <a:ext cx="1605538" cy="1605538"/>
            </a:xfrm>
            <a:prstGeom prst="ellipse">
              <a:avLst/>
            </a:prstGeom>
            <a:solidFill>
              <a:srgbClr val="377E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Dollar with solid fill">
              <a:extLst>
                <a:ext uri="{FF2B5EF4-FFF2-40B4-BE49-F238E27FC236}">
                  <a16:creationId xmlns:a16="http://schemas.microsoft.com/office/drawing/2014/main" id="{CCAB3DF0-0C87-882E-81E3-A9077514D8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6569" y="3765690"/>
              <a:ext cx="1651150" cy="1381898"/>
            </a:xfrm>
            <a:prstGeom prst="rect">
              <a:avLst/>
            </a:prstGeom>
          </p:spPr>
        </p:pic>
      </p:grpSp>
    </p:spTree>
    <p:extLst>
      <p:ext uri="{BB962C8B-B14F-4D97-AF65-F5344CB8AC3E}">
        <p14:creationId xmlns:p14="http://schemas.microsoft.com/office/powerpoint/2010/main" val="4162560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11096</TotalTime>
  <Words>1120</Words>
  <Application>Microsoft Macintosh PowerPoint</Application>
  <PresentationFormat>Widescreen</PresentationFormat>
  <Paragraphs>164</Paragraphs>
  <Slides>29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Arial</vt:lpstr>
      <vt:lpstr>Rockwell</vt:lpstr>
      <vt:lpstr>Tahoma</vt:lpstr>
      <vt:lpstr>Office Theme</vt:lpstr>
      <vt:lpstr>TEAL COW DAIRY</vt:lpstr>
      <vt:lpstr>COMMUNCIATION 11</vt:lpstr>
      <vt:lpstr>OVERVIEW</vt:lpstr>
      <vt:lpstr>OPTIMAL SOLUTION</vt:lpstr>
      <vt:lpstr>OPTIMAL SOLUTION – TOTAL WEEKLY FEED</vt:lpstr>
      <vt:lpstr>OPTIMAL SOLUTION – FEED BREAKDOWN</vt:lpstr>
      <vt:lpstr>OPTIMAL SOLUTION</vt:lpstr>
      <vt:lpstr>COMMUNICATION 12</vt:lpstr>
      <vt:lpstr>OVERVIEW</vt:lpstr>
      <vt:lpstr>OPTIMAL SOLUTION – TOTAL WEEKLY FEED</vt:lpstr>
      <vt:lpstr>OPTIMAL SOLUTION – FEED BREAKDOWN</vt:lpstr>
      <vt:lpstr>OPTIMAL SOLUTION</vt:lpstr>
      <vt:lpstr>OBSERVATIONS</vt:lpstr>
      <vt:lpstr>COMMUNICATION 13</vt:lpstr>
      <vt:lpstr>OVERVIEW</vt:lpstr>
      <vt:lpstr>OPTIMAL STRATEGY</vt:lpstr>
      <vt:lpstr>OPTIMAL STRATEGY</vt:lpstr>
      <vt:lpstr>OPTIMAL STRATEGY – REQURIED UNITS OF GRASS</vt:lpstr>
      <vt:lpstr>OPTIMAL STRATEGY – REQURIED UNITS OF GRASS</vt:lpstr>
      <vt:lpstr>COMMUNICATION 14</vt:lpstr>
      <vt:lpstr>OVERVIEW</vt:lpstr>
      <vt:lpstr>OPTIMAL STRATEGY</vt:lpstr>
      <vt:lpstr>OPTIMAL STRATEGY – INITIAL UNITS OF GRASS FOR MAXIMUM PROFIT</vt:lpstr>
      <vt:lpstr>OPTIMAL STRATEGY – INITIAL UNITS OF GRASS FOR MAXIMUM PROFIT</vt:lpstr>
      <vt:lpstr>COMMUNICATION 15</vt:lpstr>
      <vt:lpstr>OVERVIEW</vt:lpstr>
      <vt:lpstr>OPTIMAL PROFIT</vt:lpstr>
      <vt:lpstr>OPTIMAL STRATEGY</vt:lpstr>
      <vt:lpstr>OPTIMAL STRATEGY – INITIAL UNITS OF GRASS FOR MAXIMUM PROFIT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TEAL COW DAIRY</dc:title>
  <dc:creator>Sophie Ivanovic</dc:creator>
  <cp:lastModifiedBy>Sophie Ivanovic</cp:lastModifiedBy>
  <cp:revision>5</cp:revision>
  <dcterms:created xsi:type="dcterms:W3CDTF">2024-05-11T06:57:09Z</dcterms:created>
  <dcterms:modified xsi:type="dcterms:W3CDTF">2024-05-19T09:42:34Z</dcterms:modified>
</cp:coreProperties>
</file>